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4"/>
  </p:sldMasterIdLst>
  <p:notesMasterIdLst>
    <p:notesMasterId r:id="rId32"/>
  </p:notesMasterIdLst>
  <p:sldIdLst>
    <p:sldId id="258" r:id="rId5"/>
    <p:sldId id="261" r:id="rId6"/>
    <p:sldId id="263" r:id="rId7"/>
    <p:sldId id="267" r:id="rId8"/>
    <p:sldId id="264" r:id="rId9"/>
    <p:sldId id="265" r:id="rId10"/>
    <p:sldId id="266" r:id="rId11"/>
    <p:sldId id="293" r:id="rId12"/>
    <p:sldId id="268" r:id="rId13"/>
    <p:sldId id="270" r:id="rId14"/>
    <p:sldId id="271" r:id="rId15"/>
    <p:sldId id="272" r:id="rId16"/>
    <p:sldId id="274" r:id="rId17"/>
    <p:sldId id="278" r:id="rId18"/>
    <p:sldId id="279" r:id="rId19"/>
    <p:sldId id="273" r:id="rId20"/>
    <p:sldId id="295" r:id="rId21"/>
    <p:sldId id="283" r:id="rId22"/>
    <p:sldId id="281" r:id="rId23"/>
    <p:sldId id="285" r:id="rId24"/>
    <p:sldId id="286" r:id="rId25"/>
    <p:sldId id="288" r:id="rId26"/>
    <p:sldId id="289" r:id="rId27"/>
    <p:sldId id="299" r:id="rId28"/>
    <p:sldId id="291" r:id="rId29"/>
    <p:sldId id="294" r:id="rId30"/>
    <p:sldId id="300" r:id="rId31"/>
  </p:sldIdLst>
  <p:sldSz cx="9144000" cy="6858000" type="screen4x3"/>
  <p:notesSz cx="6797675" cy="9926638"/>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ja von Zeipel" initials="SvZ" lastIdx="1" clrIdx="0"/>
  <p:cmAuthor id="1" name="Lollo Andström"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0F5"/>
    <a:srgbClr val="009FE3"/>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84833" autoAdjust="0"/>
  </p:normalViewPr>
  <p:slideViewPr>
    <p:cSldViewPr>
      <p:cViewPr>
        <p:scale>
          <a:sx n="75" d="100"/>
          <a:sy n="75" d="100"/>
        </p:scale>
        <p:origin x="-1664" y="-328"/>
      </p:cViewPr>
      <p:guideLst>
        <p:guide orient="horz" pos="1607"/>
        <p:guide orient="horz" pos="1148"/>
        <p:guide orient="horz" pos="1351"/>
        <p:guide orient="horz" pos="4076"/>
        <p:guide orient="horz" pos="738"/>
        <p:guide pos="679"/>
        <p:guide pos="455"/>
        <p:guide pos="2912"/>
        <p:guide pos="4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p:scale>
          <a:sx n="75" d="100"/>
          <a:sy n="75" d="100"/>
        </p:scale>
        <p:origin x="-3048"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5300"/>
          </a:xfrm>
          <a:prstGeom prst="rect">
            <a:avLst/>
          </a:prstGeom>
        </p:spPr>
        <p:txBody>
          <a:bodyPr vert="horz" lIns="95562" tIns="47781" rIns="95562" bIns="47781" rtlCol="0"/>
          <a:lstStyle>
            <a:lvl1pPr algn="l" eaLnBrk="1" fontAlgn="auto" hangingPunct="1">
              <a:spcBef>
                <a:spcPts val="0"/>
              </a:spcBef>
              <a:spcAft>
                <a:spcPts val="0"/>
              </a:spcAft>
              <a:defRPr sz="1300">
                <a:latin typeface="+mn-lt"/>
                <a:cs typeface="+mn-cs"/>
              </a:defRPr>
            </a:lvl1pPr>
          </a:lstStyle>
          <a:p>
            <a:pPr>
              <a:defRPr/>
            </a:pPr>
            <a:endParaRPr lang="sv-SE"/>
          </a:p>
        </p:txBody>
      </p:sp>
      <p:sp>
        <p:nvSpPr>
          <p:cNvPr id="3" name="Platshållare för datum 2"/>
          <p:cNvSpPr>
            <a:spLocks noGrp="1"/>
          </p:cNvSpPr>
          <p:nvPr>
            <p:ph type="dt" idx="1"/>
          </p:nvPr>
        </p:nvSpPr>
        <p:spPr>
          <a:xfrm>
            <a:off x="3849688" y="0"/>
            <a:ext cx="2946400" cy="495300"/>
          </a:xfrm>
          <a:prstGeom prst="rect">
            <a:avLst/>
          </a:prstGeom>
        </p:spPr>
        <p:txBody>
          <a:bodyPr vert="horz" lIns="95562" tIns="47781" rIns="95562" bIns="47781" rtlCol="0"/>
          <a:lstStyle>
            <a:lvl1pPr algn="r" eaLnBrk="1" fontAlgn="auto" hangingPunct="1">
              <a:spcBef>
                <a:spcPts val="0"/>
              </a:spcBef>
              <a:spcAft>
                <a:spcPts val="0"/>
              </a:spcAft>
              <a:defRPr sz="1300">
                <a:latin typeface="+mn-lt"/>
                <a:cs typeface="+mn-cs"/>
              </a:defRPr>
            </a:lvl1pPr>
          </a:lstStyle>
          <a:p>
            <a:pPr>
              <a:defRPr/>
            </a:pPr>
            <a:fld id="{C86BFE1E-5443-4144-8282-A4FF9A5B5E4F}" type="datetimeFigureOut">
              <a:rPr lang="sv-SE"/>
              <a:pPr>
                <a:defRPr/>
              </a:pPr>
              <a:t>18-10-25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pPr lvl="0"/>
            <a:endParaRPr lang="sv-SE" noProof="0" smtClean="0"/>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5562" tIns="47781" rIns="95562" bIns="47781" rtlCol="0">
            <a:normAutofit/>
          </a:bodyPr>
          <a:lstStyle/>
          <a:p>
            <a:pPr lvl="0"/>
            <a:r>
              <a:rPr lang="sv-SE" noProof="0" dirty="0" smtClean="0"/>
              <a:t>Klicka här för att ändra format på bakgrundstexten</a:t>
            </a:r>
          </a:p>
          <a:p>
            <a:pPr lvl="1"/>
            <a:r>
              <a:rPr lang="sv-SE" noProof="0" dirty="0" smtClean="0"/>
              <a:t>Nivå två</a:t>
            </a:r>
          </a:p>
          <a:p>
            <a:pPr lvl="2"/>
            <a:r>
              <a:rPr lang="sv-SE" noProof="0" dirty="0" smtClean="0"/>
              <a:t>Nivå tre</a:t>
            </a:r>
          </a:p>
          <a:p>
            <a:pPr lvl="3"/>
            <a:r>
              <a:rPr lang="sv-SE" noProof="0" dirty="0" smtClean="0"/>
              <a:t>Nivå fyra</a:t>
            </a:r>
          </a:p>
          <a:p>
            <a:pPr lvl="4"/>
            <a:r>
              <a:rPr lang="sv-SE" noProof="0" dirty="0" smtClean="0"/>
              <a:t>Nivå fem</a:t>
            </a:r>
          </a:p>
        </p:txBody>
      </p:sp>
      <p:sp>
        <p:nvSpPr>
          <p:cNvPr id="6" name="Platshållare för sidfot 5"/>
          <p:cNvSpPr>
            <a:spLocks noGrp="1"/>
          </p:cNvSpPr>
          <p:nvPr>
            <p:ph type="ftr" sz="quarter" idx="4"/>
          </p:nvPr>
        </p:nvSpPr>
        <p:spPr>
          <a:xfrm>
            <a:off x="0" y="9429750"/>
            <a:ext cx="2946400" cy="495300"/>
          </a:xfrm>
          <a:prstGeom prst="rect">
            <a:avLst/>
          </a:prstGeom>
        </p:spPr>
        <p:txBody>
          <a:bodyPr vert="horz" lIns="95562" tIns="47781" rIns="95562" bIns="47781" rtlCol="0" anchor="b"/>
          <a:lstStyle>
            <a:lvl1pPr algn="l" eaLnBrk="1" fontAlgn="auto" hangingPunct="1">
              <a:spcBef>
                <a:spcPts val="0"/>
              </a:spcBef>
              <a:spcAft>
                <a:spcPts val="0"/>
              </a:spcAft>
              <a:defRPr sz="13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849688" y="9429750"/>
            <a:ext cx="2946400" cy="495300"/>
          </a:xfrm>
          <a:prstGeom prst="rect">
            <a:avLst/>
          </a:prstGeom>
        </p:spPr>
        <p:txBody>
          <a:bodyPr vert="horz" wrap="square" lIns="95562" tIns="47781" rIns="95562" bIns="4778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67184777-D1BC-4C58-8801-0124144F45A9}" type="slidenum">
              <a:rPr lang="sv-SE" altLang="sv-SE"/>
              <a:pPr>
                <a:defRPr/>
              </a:pPr>
              <a:t>‹Nr.›</a:t>
            </a:fld>
            <a:endParaRPr lang="sv-SE" altLang="sv-SE"/>
          </a:p>
        </p:txBody>
      </p:sp>
    </p:spTree>
    <p:extLst>
      <p:ext uri="{BB962C8B-B14F-4D97-AF65-F5344CB8AC3E}">
        <p14:creationId xmlns:p14="http://schemas.microsoft.com/office/powerpoint/2010/main" val="3358051650"/>
      </p:ext>
    </p:extLst>
  </p:cSld>
  <p:clrMap bg1="lt1" tx1="dk1" bg2="lt2" tx2="dk2" accent1="accent1" accent2="accent2" accent3="accent3" accent4="accent4" accent5="accent5" accent6="accent6" hlink="hlink" folHlink="folHlink"/>
  <p:notesStyle>
    <a:lvl1pPr algn="l" rtl="0" eaLnBrk="0" fontAlgn="base" hangingPunct="0">
      <a:lnSpc>
        <a:spcPct val="100000"/>
      </a:lnSpc>
      <a:spcBef>
        <a:spcPct val="30000"/>
      </a:spcBef>
      <a:spcAft>
        <a:spcPct val="0"/>
      </a:spcAft>
      <a:defRPr sz="900" kern="1200">
        <a:solidFill>
          <a:schemeClr val="tx1"/>
        </a:solidFill>
        <a:latin typeface="Verdana"/>
        <a:ea typeface="+mn-ea"/>
        <a:cs typeface="Verdana"/>
      </a:defRPr>
    </a:lvl1pPr>
    <a:lvl2pPr marL="457200" algn="l" rtl="0" eaLnBrk="0" fontAlgn="base" hangingPunct="0">
      <a:lnSpc>
        <a:spcPct val="100000"/>
      </a:lnSpc>
      <a:spcBef>
        <a:spcPct val="30000"/>
      </a:spcBef>
      <a:spcAft>
        <a:spcPct val="0"/>
      </a:spcAft>
      <a:defRPr sz="900" kern="1200">
        <a:solidFill>
          <a:schemeClr val="tx1"/>
        </a:solidFill>
        <a:latin typeface="Verdana"/>
        <a:ea typeface="+mn-ea"/>
        <a:cs typeface="Verdana"/>
      </a:defRPr>
    </a:lvl2pPr>
    <a:lvl3pPr marL="914400" algn="l" rtl="0" eaLnBrk="0" fontAlgn="base" hangingPunct="0">
      <a:lnSpc>
        <a:spcPct val="100000"/>
      </a:lnSpc>
      <a:spcBef>
        <a:spcPct val="30000"/>
      </a:spcBef>
      <a:spcAft>
        <a:spcPct val="0"/>
      </a:spcAft>
      <a:defRPr sz="900" kern="1200">
        <a:solidFill>
          <a:schemeClr val="tx1"/>
        </a:solidFill>
        <a:latin typeface="Verdana"/>
        <a:ea typeface="+mn-ea"/>
        <a:cs typeface="Verdana"/>
      </a:defRPr>
    </a:lvl3pPr>
    <a:lvl4pPr marL="1371600" algn="l" rtl="0" eaLnBrk="0" fontAlgn="base" hangingPunct="0">
      <a:lnSpc>
        <a:spcPct val="100000"/>
      </a:lnSpc>
      <a:spcBef>
        <a:spcPct val="30000"/>
      </a:spcBef>
      <a:spcAft>
        <a:spcPct val="0"/>
      </a:spcAft>
      <a:defRPr sz="900" kern="1200">
        <a:solidFill>
          <a:schemeClr val="tx1"/>
        </a:solidFill>
        <a:latin typeface="Verdana"/>
        <a:ea typeface="+mn-ea"/>
        <a:cs typeface="Verdana"/>
      </a:defRPr>
    </a:lvl4pPr>
    <a:lvl5pPr marL="1828800" algn="l" rtl="0" eaLnBrk="0" fontAlgn="base" hangingPunct="0">
      <a:lnSpc>
        <a:spcPct val="100000"/>
      </a:lnSpc>
      <a:spcBef>
        <a:spcPct val="30000"/>
      </a:spcBef>
      <a:spcAft>
        <a:spcPct val="0"/>
      </a:spcAft>
      <a:defRPr sz="900" kern="1200">
        <a:solidFill>
          <a:schemeClr val="tx1"/>
        </a:solidFill>
        <a:latin typeface="Verdana"/>
        <a:ea typeface="+mn-ea"/>
        <a:cs typeface="Verdan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cktus.cs.umu.se/kol/jag_har_kol/egenvard_och_behandling/rokning/" TargetMode="External"/><Relationship Id="rId4" Type="http://schemas.openxmlformats.org/officeDocument/2006/relationships/hyperlink" Target="http://acktus.cs.umu.se/kol/jag_har_kol/egenvard_och_behandling/fysisk_aktivitet/" TargetMode="External"/><Relationship Id="rId5" Type="http://schemas.openxmlformats.org/officeDocument/2006/relationships/hyperlink" Target="http://acktus.cs.umu.se/kol/jag_har_kol/egenvard_och_behandling/fysisk_aktivitet/balansovningar/" TargetMode="External"/><Relationship Id="rId6" Type="http://schemas.openxmlformats.org/officeDocument/2006/relationships/hyperlink" Target="http://acktus.cs.umu.se/kol/jag_har_kol/egenvard_och_behandling/inkontinens/"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1</a:t>
            </a:fld>
            <a:endParaRPr lang="sv-SE" altLang="sv-SE" sz="1300" smtClean="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00000"/>
              </a:lnSpc>
              <a:spcBef>
                <a:spcPct val="0"/>
              </a:spcBef>
              <a:buFontTx/>
              <a:buNone/>
            </a:pPr>
            <a:r>
              <a:rPr lang="sv-SE" altLang="sv-SE" dirty="0" smtClean="0"/>
              <a:t>Träff</a:t>
            </a:r>
            <a:r>
              <a:rPr lang="sv-SE" altLang="sv-SE" baseline="0" dirty="0" smtClean="0"/>
              <a:t> 1: ”Lär känna din sjukdom”.</a:t>
            </a:r>
            <a:endParaRPr lang="sv-SE" altLang="sv-SE" dirty="0"/>
          </a:p>
        </p:txBody>
      </p:sp>
    </p:spTree>
    <p:extLst>
      <p:ext uri="{BB962C8B-B14F-4D97-AF65-F5344CB8AC3E}">
        <p14:creationId xmlns:p14="http://schemas.microsoft.com/office/powerpoint/2010/main" val="196507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50" y="4714875"/>
            <a:ext cx="5607050" cy="4467225"/>
          </a:xfrm>
        </p:spPr>
        <p:txBody>
          <a:bodyPr>
            <a:normAutofit/>
          </a:bodyPr>
          <a:lstStyle/>
          <a:p>
            <a:pPr marL="0" marR="0" indent="0" algn="l" defTabSz="914400" rtl="0" eaLnBrk="0" fontAlgn="base" latinLnBrk="0" hangingPunct="0">
              <a:lnSpc>
                <a:spcPct val="110000"/>
              </a:lnSpc>
              <a:spcBef>
                <a:spcPts val="0"/>
              </a:spcBef>
              <a:spcAft>
                <a:spcPct val="0"/>
              </a:spcAft>
              <a:buClrTx/>
              <a:buSzTx/>
              <a:buFontTx/>
              <a:buNone/>
              <a:tabLst/>
              <a:defRPr/>
            </a:pPr>
            <a:r>
              <a:rPr lang="sv-SE" dirty="0" smtClean="0">
                <a:solidFill>
                  <a:srgbClr val="000000"/>
                </a:solidFill>
                <a:effectLst/>
                <a:ea typeface="Calibri" panose="020F0502020204030204" pitchFamily="34" charset="0"/>
                <a:cs typeface="Times New Roman" panose="02020603050405020304" pitchFamily="18" charset="0"/>
              </a:rPr>
              <a:t>Nästan alla processer i kroppen kräver syre för att fungera. Alla celler producerar också koldioxid. </a:t>
            </a:r>
          </a:p>
          <a:p>
            <a:pPr marL="0" marR="0" indent="0" algn="l" defTabSz="914400" rtl="0" eaLnBrk="0" fontAlgn="base" latinLnBrk="0" hangingPunct="0">
              <a:lnSpc>
                <a:spcPct val="110000"/>
              </a:lnSpc>
              <a:spcBef>
                <a:spcPts val="0"/>
              </a:spcBef>
              <a:spcAft>
                <a:spcPct val="0"/>
              </a:spcAft>
              <a:buClrTx/>
              <a:buSzTx/>
              <a:buFontTx/>
              <a:buNone/>
              <a:tabLst/>
              <a:defRPr/>
            </a:pPr>
            <a:endParaRPr lang="sv-SE" dirty="0" smtClean="0">
              <a:solidFill>
                <a:srgbClr val="000000"/>
              </a:solidFill>
              <a:effectLst/>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10000"/>
              </a:lnSpc>
              <a:spcBef>
                <a:spcPts val="0"/>
              </a:spcBef>
              <a:spcAft>
                <a:spcPct val="0"/>
              </a:spcAft>
              <a:buClrTx/>
              <a:buSzTx/>
              <a:buFontTx/>
              <a:buNone/>
              <a:tabLst/>
              <a:defRPr/>
            </a:pPr>
            <a:r>
              <a:rPr lang="sv-SE" dirty="0" smtClean="0">
                <a:solidFill>
                  <a:srgbClr val="000000"/>
                </a:solidFill>
                <a:effectLst/>
                <a:ea typeface="Calibri" panose="020F0502020204030204" pitchFamily="34" charset="0"/>
                <a:cs typeface="Times New Roman" panose="02020603050405020304" pitchFamily="18" charset="0"/>
              </a:rPr>
              <a:t>Vi andas för att föra syre in till kroppen och för att transportera bort koldioxid från kroppen. </a:t>
            </a:r>
          </a:p>
          <a:p>
            <a:pPr marL="0" marR="0" indent="0" algn="l" defTabSz="914400" rtl="0" eaLnBrk="0" fontAlgn="base" latinLnBrk="0" hangingPunct="0">
              <a:lnSpc>
                <a:spcPct val="110000"/>
              </a:lnSpc>
              <a:spcBef>
                <a:spcPts val="0"/>
              </a:spcBef>
              <a:spcAft>
                <a:spcPct val="0"/>
              </a:spcAft>
              <a:buClrTx/>
              <a:buSzTx/>
              <a:buFontTx/>
              <a:buNone/>
              <a:tabLst/>
              <a:defRPr/>
            </a:pPr>
            <a:endParaRPr lang="sv-SE" dirty="0" smtClean="0">
              <a:solidFill>
                <a:srgbClr val="000000"/>
              </a:solidFill>
              <a:effectLst/>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10000"/>
              </a:lnSpc>
              <a:spcBef>
                <a:spcPts val="0"/>
              </a:spcBef>
              <a:spcAft>
                <a:spcPct val="0"/>
              </a:spcAft>
              <a:buClrTx/>
              <a:buSzTx/>
              <a:buFontTx/>
              <a:buNone/>
              <a:tabLst/>
              <a:defRPr/>
            </a:pPr>
            <a:r>
              <a:rPr lang="sv-SE" dirty="0" smtClean="0">
                <a:solidFill>
                  <a:srgbClr val="000000"/>
                </a:solidFill>
                <a:effectLst/>
                <a:ea typeface="Calibri" panose="020F0502020204030204" pitchFamily="34" charset="0"/>
                <a:cs typeface="Times New Roman" panose="02020603050405020304" pitchFamily="18" charset="0"/>
              </a:rPr>
              <a:t>Man kan likna lungorna vid en behållare med luft dit blodet kommer för att avge koldioxid och hämta upp syre.</a:t>
            </a:r>
            <a:endParaRPr lang="sv-SE" dirty="0" smtClean="0">
              <a:effectLst/>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10000"/>
              </a:lnSpc>
              <a:spcBef>
                <a:spcPct val="30000"/>
              </a:spcBef>
              <a:spcAft>
                <a:spcPct val="0"/>
              </a:spcAft>
              <a:buClrTx/>
              <a:buSzTx/>
              <a:buFontTx/>
              <a:buNone/>
              <a:tabLst/>
              <a:defRPr/>
            </a:pPr>
            <a:endParaRPr lang="sv-SE" kern="1200" dirty="0" smtClean="0">
              <a:solidFill>
                <a:schemeClr val="tx1"/>
              </a:solidFill>
              <a:effectLst/>
            </a:endParaRPr>
          </a:p>
          <a:p>
            <a:pPr marL="0" marR="0" indent="0" algn="l" defTabSz="914400" rtl="0" eaLnBrk="0" fontAlgn="base" latinLnBrk="0" hangingPunct="0">
              <a:lnSpc>
                <a:spcPct val="110000"/>
              </a:lnSpc>
              <a:spcBef>
                <a:spcPct val="30000"/>
              </a:spcBef>
              <a:spcAft>
                <a:spcPct val="0"/>
              </a:spcAft>
              <a:buClrTx/>
              <a:buSzTx/>
              <a:buFont typeface="Arial" panose="020B0604020202020204" pitchFamily="34" charset="0"/>
              <a:buNone/>
              <a:tabLst/>
              <a:defRPr/>
            </a:pPr>
            <a:r>
              <a:rPr lang="sv-SE" b="1" kern="1200" dirty="0" smtClean="0">
                <a:solidFill>
                  <a:schemeClr val="tx1"/>
                </a:solidFill>
                <a:effectLst/>
              </a:rPr>
              <a:t>Inandning </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sv-SE" kern="1200" dirty="0" smtClean="0">
                <a:solidFill>
                  <a:schemeClr val="tx1"/>
                </a:solidFill>
                <a:effectLst/>
              </a:rPr>
              <a:t>Diafragman får signaler från andningscentrum i hjärnan om att dra ihop sig. </a:t>
            </a:r>
            <a:br>
              <a:rPr lang="sv-SE" kern="1200" dirty="0" smtClean="0">
                <a:solidFill>
                  <a:schemeClr val="tx1"/>
                </a:solidFill>
                <a:effectLst/>
              </a:rPr>
            </a:br>
            <a:r>
              <a:rPr lang="sv-SE" kern="1200" dirty="0" smtClean="0">
                <a:solidFill>
                  <a:schemeClr val="tx1"/>
                </a:solidFill>
                <a:effectLst/>
              </a:rPr>
              <a:t>När diafragma dras ned fylls lungorna med luft. </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sv-SE" dirty="0" smtClean="0">
                <a:solidFill>
                  <a:srgbClr val="000000"/>
                </a:solidFill>
                <a:effectLst/>
                <a:ea typeface="Calibri" panose="020F0502020204030204" pitchFamily="34" charset="0"/>
                <a:cs typeface="Times New Roman" panose="02020603050405020304" pitchFamily="18" charset="0"/>
              </a:rPr>
              <a:t>Luften kommer in i kroppen via mun eller näsa och förs vidare ned i luftstrupen. </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sv-SE" dirty="0" smtClean="0">
                <a:solidFill>
                  <a:srgbClr val="000000"/>
                </a:solidFill>
                <a:effectLst/>
                <a:ea typeface="Calibri" panose="020F0502020204030204" pitchFamily="34" charset="0"/>
                <a:cs typeface="Times New Roman" panose="02020603050405020304" pitchFamily="18" charset="0"/>
              </a:rPr>
              <a:t>Luftstrupen delar sig i två mindre luftvägar, en till vardera lungan. Därefter delar luftvägarna sig, ungefär som grenarna på ett träd.</a:t>
            </a:r>
          </a:p>
          <a:p>
            <a:pPr marL="0" marR="0" indent="0" algn="l" defTabSz="914400" rtl="0" eaLnBrk="0" fontAlgn="base" latinLnBrk="0" hangingPunct="0">
              <a:lnSpc>
                <a:spcPct val="110000"/>
              </a:lnSpc>
              <a:spcBef>
                <a:spcPct val="30000"/>
              </a:spcBef>
              <a:spcAft>
                <a:spcPct val="0"/>
              </a:spcAft>
              <a:buClrTx/>
              <a:buSzTx/>
              <a:buFontTx/>
              <a:buNone/>
              <a:tabLst/>
              <a:defRPr/>
            </a:pPr>
            <a:endParaRPr lang="sv-SE" kern="1200" dirty="0" smtClean="0">
              <a:solidFill>
                <a:schemeClr val="tx1"/>
              </a:solidFill>
              <a:effectLst/>
            </a:endParaRPr>
          </a:p>
          <a:p>
            <a:pPr marL="0" marR="0" indent="0" algn="l" defTabSz="914400" rtl="0" eaLnBrk="0" fontAlgn="base" latinLnBrk="0" hangingPunct="0">
              <a:lnSpc>
                <a:spcPct val="110000"/>
              </a:lnSpc>
              <a:spcBef>
                <a:spcPct val="30000"/>
              </a:spcBef>
              <a:spcAft>
                <a:spcPct val="0"/>
              </a:spcAft>
              <a:buClrTx/>
              <a:buSzTx/>
              <a:buFontTx/>
              <a:buNone/>
              <a:tabLst/>
              <a:defRPr/>
            </a:pPr>
            <a:r>
              <a:rPr lang="sv-SE" kern="1200" dirty="0" smtClean="0">
                <a:solidFill>
                  <a:schemeClr val="tx1"/>
                </a:solidFill>
                <a:effectLst/>
              </a:rPr>
              <a:t>Efter inandningen slappnar diafragma av, lungorna pressas ihop och man andas ut. </a:t>
            </a:r>
            <a:endParaRPr lang="sv-SE" dirty="0" smtClean="0">
              <a:effectLst/>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10</a:t>
            </a:fld>
            <a:endParaRPr lang="sv-SE" altLang="sv-SE"/>
          </a:p>
        </p:txBody>
      </p:sp>
    </p:spTree>
    <p:extLst>
      <p:ext uri="{BB962C8B-B14F-4D97-AF65-F5344CB8AC3E}">
        <p14:creationId xmlns:p14="http://schemas.microsoft.com/office/powerpoint/2010/main" val="142234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50" y="4714875"/>
            <a:ext cx="5556250" cy="4467225"/>
          </a:xfrm>
        </p:spPr>
        <p:txBody>
          <a:bodyPr>
            <a:normAutofit/>
          </a:bodyPr>
          <a:lstStyle/>
          <a:p>
            <a:pPr>
              <a:lnSpc>
                <a:spcPct val="110000"/>
              </a:lnSpc>
              <a:spcBef>
                <a:spcPts val="0"/>
              </a:spcBef>
            </a:pPr>
            <a:r>
              <a:rPr lang="sv-SE" dirty="0" smtClean="0">
                <a:effectLst/>
              </a:rPr>
              <a:t>Längst ut på de minsta luftvägarna sitter lungblåsor som är omgivna av små blodkärl. </a:t>
            </a:r>
          </a:p>
          <a:p>
            <a:pPr>
              <a:lnSpc>
                <a:spcPct val="110000"/>
              </a:lnSpc>
              <a:spcBef>
                <a:spcPts val="0"/>
              </a:spcBef>
            </a:pPr>
            <a:endParaRPr lang="sv-SE" dirty="0" smtClean="0">
              <a:effectLst/>
            </a:endParaRPr>
          </a:p>
          <a:p>
            <a:pPr>
              <a:lnSpc>
                <a:spcPct val="110000"/>
              </a:lnSpc>
              <a:spcBef>
                <a:spcPts val="0"/>
              </a:spcBef>
            </a:pPr>
            <a:r>
              <a:rPr lang="sv-SE" dirty="0" smtClean="0">
                <a:effectLst/>
              </a:rPr>
              <a:t>Det är mellan lungblåsorna och de små blodkärlen det livsviktiga </a:t>
            </a:r>
            <a:r>
              <a:rPr lang="sv-SE" dirty="0" err="1" smtClean="0">
                <a:effectLst/>
              </a:rPr>
              <a:t>gasutbytet</a:t>
            </a:r>
            <a:r>
              <a:rPr lang="sv-SE" dirty="0" smtClean="0">
                <a:effectLst/>
              </a:rPr>
              <a:t> mellan luft och blod sker. </a:t>
            </a:r>
          </a:p>
          <a:p>
            <a:pPr>
              <a:lnSpc>
                <a:spcPct val="110000"/>
              </a:lnSpc>
              <a:spcBef>
                <a:spcPts val="0"/>
              </a:spcBef>
            </a:pPr>
            <a:endParaRPr lang="sv-SE" dirty="0" smtClean="0">
              <a:effectLst/>
            </a:endParaRPr>
          </a:p>
          <a:p>
            <a:pPr>
              <a:lnSpc>
                <a:spcPct val="110000"/>
              </a:lnSpc>
              <a:spcBef>
                <a:spcPts val="0"/>
              </a:spcBef>
            </a:pPr>
            <a:r>
              <a:rPr lang="sv-SE" dirty="0" smtClean="0">
                <a:effectLst/>
              </a:rPr>
              <a:t>Luften måste komma till lungblåsorna för att kunna avge syre till blodet och ta emot koldioxid från blodet.</a:t>
            </a:r>
            <a:r>
              <a:rPr lang="sv-SE" kern="1200" dirty="0" smtClean="0">
                <a:solidFill>
                  <a:schemeClr val="tx1"/>
                </a:solidFill>
                <a:effectLst/>
              </a:rPr>
              <a:t> </a:t>
            </a:r>
          </a:p>
          <a:p>
            <a:pPr>
              <a:lnSpc>
                <a:spcPct val="110000"/>
              </a:lnSpc>
              <a:spcBef>
                <a:spcPts val="0"/>
              </a:spcBef>
            </a:pPr>
            <a:endParaRPr lang="sv-SE" kern="1200" dirty="0" smtClean="0">
              <a:solidFill>
                <a:schemeClr val="tx1"/>
              </a:solidFill>
              <a:effectLst/>
            </a:endParaRPr>
          </a:p>
          <a:p>
            <a:pPr>
              <a:lnSpc>
                <a:spcPct val="110000"/>
              </a:lnSpc>
              <a:spcBef>
                <a:spcPts val="0"/>
              </a:spcBef>
            </a:pPr>
            <a:r>
              <a:rPr lang="sv-SE" kern="1200" dirty="0" smtClean="0">
                <a:solidFill>
                  <a:schemeClr val="tx1"/>
                </a:solidFill>
                <a:effectLst/>
              </a:rPr>
              <a:t>Efter detta har skett går syrerikt blod, via hjärtat, ut till hela kroppen och vi andas ut koldioxidrik luft från kroppen.</a:t>
            </a:r>
          </a:p>
          <a:p>
            <a:pPr>
              <a:lnSpc>
                <a:spcPct val="110000"/>
              </a:lnSpc>
            </a:pPr>
            <a:endParaRPr lang="sv-SE" kern="1200" dirty="0" smtClean="0">
              <a:solidFill>
                <a:schemeClr val="tx1"/>
              </a:solidFill>
              <a:effectLst/>
            </a:endParaRPr>
          </a:p>
          <a:p>
            <a:pPr>
              <a:lnSpc>
                <a:spcPct val="110000"/>
              </a:lnSpc>
            </a:pPr>
            <a:r>
              <a:rPr lang="sv-SE" b="1" kern="1200" dirty="0" smtClean="0">
                <a:solidFill>
                  <a:schemeClr val="tx1"/>
                </a:solidFill>
                <a:effectLst/>
              </a:rPr>
              <a:t>Utandning</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sv-SE" kern="1200" dirty="0" smtClean="0">
                <a:solidFill>
                  <a:schemeClr val="tx1"/>
                </a:solidFill>
                <a:effectLst/>
              </a:rPr>
              <a:t>Efter inandningen slappnar diafragma av, lungorna pressas ihop och man </a:t>
            </a:r>
            <a:br>
              <a:rPr lang="sv-SE" kern="1200" dirty="0" smtClean="0">
                <a:solidFill>
                  <a:schemeClr val="tx1"/>
                </a:solidFill>
                <a:effectLst/>
              </a:rPr>
            </a:br>
            <a:r>
              <a:rPr lang="sv-SE" kern="1200" dirty="0" smtClean="0">
                <a:solidFill>
                  <a:schemeClr val="tx1"/>
                </a:solidFill>
                <a:effectLst/>
              </a:rPr>
              <a:t>andas ut. </a:t>
            </a:r>
            <a:endParaRPr lang="sv-SE" dirty="0" smtClean="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11</a:t>
            </a:fld>
            <a:endParaRPr lang="sv-SE" altLang="sv-SE"/>
          </a:p>
        </p:txBody>
      </p:sp>
    </p:spTree>
    <p:extLst>
      <p:ext uri="{BB962C8B-B14F-4D97-AF65-F5344CB8AC3E}">
        <p14:creationId xmlns:p14="http://schemas.microsoft.com/office/powerpoint/2010/main" val="322715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0"/>
              </a:spcAft>
              <a:buClrTx/>
              <a:buSzTx/>
              <a:buFontTx/>
              <a:buNone/>
              <a:tabLst/>
              <a:defRPr/>
            </a:pPr>
            <a:r>
              <a:rPr lang="sv-SE" i="0" kern="1200" dirty="0" smtClean="0">
                <a:solidFill>
                  <a:schemeClr val="tx1"/>
                </a:solidFill>
                <a:effectLst/>
                <a:ea typeface="+mn-ea"/>
              </a:rPr>
              <a:t>Bilden visar hur syre (O</a:t>
            </a:r>
            <a:r>
              <a:rPr lang="sv-SE" i="0" kern="1200" baseline="-25000" dirty="0" smtClean="0">
                <a:solidFill>
                  <a:schemeClr val="tx1"/>
                </a:solidFill>
                <a:effectLst/>
                <a:ea typeface="+mn-ea"/>
              </a:rPr>
              <a:t>2</a:t>
            </a:r>
            <a:r>
              <a:rPr lang="sv-SE" i="0" kern="1200" dirty="0" smtClean="0">
                <a:solidFill>
                  <a:schemeClr val="tx1"/>
                </a:solidFill>
                <a:effectLst/>
                <a:ea typeface="+mn-ea"/>
              </a:rPr>
              <a:t>) och koldioxid (CO</a:t>
            </a:r>
            <a:r>
              <a:rPr lang="sv-SE" i="0" kern="1200" baseline="-25000" dirty="0" smtClean="0">
                <a:solidFill>
                  <a:schemeClr val="tx1"/>
                </a:solidFill>
                <a:effectLst/>
                <a:ea typeface="+mn-ea"/>
              </a:rPr>
              <a:t>2</a:t>
            </a:r>
            <a:r>
              <a:rPr lang="sv-SE" i="0" kern="1200" dirty="0" smtClean="0">
                <a:solidFill>
                  <a:schemeClr val="tx1"/>
                </a:solidFill>
                <a:effectLst/>
                <a:ea typeface="+mn-ea"/>
              </a:rPr>
              <a:t>) transporteras mellan blodkärl och lungblåsa.</a:t>
            </a: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12</a:t>
            </a:fld>
            <a:endParaRPr lang="sv-SE" altLang="sv-SE"/>
          </a:p>
        </p:txBody>
      </p:sp>
    </p:spTree>
    <p:extLst>
      <p:ext uri="{BB962C8B-B14F-4D97-AF65-F5344CB8AC3E}">
        <p14:creationId xmlns:p14="http://schemas.microsoft.com/office/powerpoint/2010/main" val="215478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a:lnSpc>
                <a:spcPct val="110000"/>
              </a:lnSpc>
            </a:pPr>
            <a:r>
              <a:rPr lang="sv-SE" dirty="0" smtClean="0"/>
              <a:t>KOL står för Kronsikt obstruktiv lungsjukdom.</a:t>
            </a:r>
          </a:p>
          <a:p>
            <a:pPr>
              <a:lnSpc>
                <a:spcPct val="110000"/>
              </a:lnSpc>
            </a:pPr>
            <a:endParaRPr lang="sv-SE" dirty="0" smtClean="0"/>
          </a:p>
          <a:p>
            <a:pPr>
              <a:lnSpc>
                <a:spcPct val="110000"/>
              </a:lnSpc>
            </a:pPr>
            <a:r>
              <a:rPr lang="sv-SE" b="1" dirty="0" smtClean="0"/>
              <a:t>KOL är en kombination av:</a:t>
            </a:r>
          </a:p>
          <a:p>
            <a:pPr marL="171450" indent="-171450">
              <a:lnSpc>
                <a:spcPct val="110000"/>
              </a:lnSpc>
              <a:buFont typeface="Arial"/>
              <a:buChar char="•"/>
            </a:pPr>
            <a:r>
              <a:rPr lang="sv-SE" dirty="0" err="1" smtClean="0"/>
              <a:t>Bronkiolit</a:t>
            </a:r>
            <a:r>
              <a:rPr lang="sv-SE" dirty="0" smtClean="0"/>
              <a:t> </a:t>
            </a:r>
          </a:p>
          <a:p>
            <a:pPr marL="171450" indent="-171450">
              <a:lnSpc>
                <a:spcPct val="110000"/>
              </a:lnSpc>
              <a:buFont typeface="Arial"/>
              <a:buChar char="•"/>
            </a:pPr>
            <a:r>
              <a:rPr lang="sv-SE" dirty="0" smtClean="0"/>
              <a:t>Emfysem</a:t>
            </a:r>
          </a:p>
          <a:p>
            <a:pPr>
              <a:lnSpc>
                <a:spcPct val="110000"/>
              </a:lnSpc>
            </a:pPr>
            <a:endParaRPr lang="sv-SE" dirty="0" smtClean="0"/>
          </a:p>
          <a:p>
            <a:pPr>
              <a:lnSpc>
                <a:spcPct val="110000"/>
              </a:lnSpc>
            </a:pPr>
            <a:r>
              <a:rPr lang="sv-SE" b="1" i="0" kern="1200" dirty="0" err="1" smtClean="0">
                <a:solidFill>
                  <a:schemeClr val="tx1"/>
                </a:solidFill>
                <a:effectLst/>
              </a:rPr>
              <a:t>Bronkiolit</a:t>
            </a:r>
            <a:r>
              <a:rPr lang="sv-SE" b="1" i="0" kern="1200" dirty="0" smtClean="0">
                <a:solidFill>
                  <a:schemeClr val="tx1"/>
                </a:solidFill>
                <a:effectLst/>
              </a:rPr>
              <a:t> innebär</a:t>
            </a:r>
            <a:r>
              <a:rPr lang="sv-SE" b="1" i="0" kern="1200" baseline="0" dirty="0" smtClean="0">
                <a:solidFill>
                  <a:schemeClr val="tx1"/>
                </a:solidFill>
                <a:effectLst/>
              </a:rPr>
              <a:t> att:</a:t>
            </a:r>
            <a:endParaRPr lang="sv-SE" b="1" i="0" kern="1200" dirty="0" smtClean="0">
              <a:solidFill>
                <a:schemeClr val="tx1"/>
              </a:solidFill>
              <a:effectLst/>
            </a:endParaRPr>
          </a:p>
          <a:p>
            <a:pPr marL="171450" indent="-171450">
              <a:lnSpc>
                <a:spcPct val="110000"/>
              </a:lnSpc>
              <a:buFont typeface="Arial" panose="020B0604020202020204" pitchFamily="34" charset="0"/>
              <a:buChar char="•"/>
            </a:pPr>
            <a:r>
              <a:rPr lang="sv-SE" b="0" i="0" kern="1200" dirty="0" smtClean="0">
                <a:solidFill>
                  <a:schemeClr val="tx1"/>
                </a:solidFill>
                <a:effectLst/>
              </a:rPr>
              <a:t>En kronisk inflammation i de mindre luftvägarna, </a:t>
            </a:r>
            <a:r>
              <a:rPr lang="sv-SE" b="0" i="0" kern="1200" dirty="0" err="1" smtClean="0">
                <a:solidFill>
                  <a:schemeClr val="tx1"/>
                </a:solidFill>
                <a:effectLst/>
              </a:rPr>
              <a:t>bronkiolerna</a:t>
            </a:r>
            <a:r>
              <a:rPr lang="sv-SE" b="0" i="0" kern="1200" dirty="0" smtClean="0">
                <a:solidFill>
                  <a:schemeClr val="tx1"/>
                </a:solidFill>
                <a:effectLst/>
              </a:rPr>
              <a:t>, som kallas </a:t>
            </a:r>
            <a:r>
              <a:rPr lang="sv-SE" b="0" i="0" kern="1200" dirty="0" err="1" smtClean="0">
                <a:solidFill>
                  <a:schemeClr val="tx1"/>
                </a:solidFill>
                <a:effectLst/>
              </a:rPr>
              <a:t>bronkiolit</a:t>
            </a:r>
            <a:r>
              <a:rPr lang="sv-SE" b="0" i="0" kern="1200" dirty="0" smtClean="0">
                <a:solidFill>
                  <a:schemeClr val="tx1"/>
                </a:solidFill>
                <a:effectLst/>
              </a:rPr>
              <a:t>.</a:t>
            </a:r>
          </a:p>
          <a:p>
            <a:pPr marL="171450" indent="-171450">
              <a:lnSpc>
                <a:spcPct val="110000"/>
              </a:lnSpc>
              <a:buFont typeface="Arial" panose="020B0604020202020204" pitchFamily="34" charset="0"/>
              <a:buChar char="•"/>
            </a:pPr>
            <a:r>
              <a:rPr lang="sv-SE" b="0" i="0" kern="1200" dirty="0" smtClean="0">
                <a:solidFill>
                  <a:schemeClr val="tx1"/>
                </a:solidFill>
                <a:effectLst/>
              </a:rPr>
              <a:t>Luftvägarna blir svullna och det blir svårare att andas ut luften. </a:t>
            </a:r>
          </a:p>
          <a:p>
            <a:pPr marL="171450" indent="-171450">
              <a:lnSpc>
                <a:spcPct val="110000"/>
              </a:lnSpc>
              <a:buFont typeface="Arial" panose="020B0604020202020204" pitchFamily="34" charset="0"/>
              <a:buChar char="•"/>
            </a:pPr>
            <a:r>
              <a:rPr lang="sv-SE" b="0" i="0" kern="1200" dirty="0" smtClean="0">
                <a:solidFill>
                  <a:schemeClr val="tx1"/>
                </a:solidFill>
                <a:effectLst/>
              </a:rPr>
              <a:t>Ökad slembildning i luftvägarna är också vanligt och en del personer får hosta med slem.</a:t>
            </a:r>
            <a:endParaRPr lang="sv-SE" dirty="0" smtClean="0"/>
          </a:p>
          <a:p>
            <a:pPr>
              <a:lnSpc>
                <a:spcPct val="110000"/>
              </a:lnSpc>
            </a:pPr>
            <a:endParaRPr lang="sv-SE" dirty="0" smtClean="0"/>
          </a:p>
          <a:p>
            <a:pPr>
              <a:lnSpc>
                <a:spcPct val="110000"/>
              </a:lnSpc>
            </a:pPr>
            <a:r>
              <a:rPr lang="sv-SE" b="1" i="0" kern="1200" dirty="0" smtClean="0">
                <a:solidFill>
                  <a:schemeClr val="tx1"/>
                </a:solidFill>
                <a:effectLst/>
              </a:rPr>
              <a:t>Emfysem innebär att:</a:t>
            </a:r>
          </a:p>
          <a:p>
            <a:pPr marL="171450" indent="-171450">
              <a:lnSpc>
                <a:spcPct val="110000"/>
              </a:lnSpc>
              <a:buFont typeface="Arial" panose="020B0604020202020204" pitchFamily="34" charset="0"/>
              <a:buChar char="•"/>
            </a:pPr>
            <a:r>
              <a:rPr lang="sv-SE" b="0" i="0" kern="1200" dirty="0" smtClean="0">
                <a:solidFill>
                  <a:schemeClr val="tx1"/>
                </a:solidFill>
                <a:effectLst/>
              </a:rPr>
              <a:t>Väggarna i lungblåsorna går sönder och större emfysemblåsor bildas.</a:t>
            </a:r>
          </a:p>
          <a:p>
            <a:pPr marL="171450" indent="-171450">
              <a:lnSpc>
                <a:spcPct val="110000"/>
              </a:lnSpc>
              <a:buFont typeface="Arial" panose="020B0604020202020204" pitchFamily="34" charset="0"/>
              <a:buChar char="•"/>
            </a:pPr>
            <a:r>
              <a:rPr lang="sv-SE" b="0" i="0" kern="1200" dirty="0" smtClean="0">
                <a:solidFill>
                  <a:schemeClr val="tx1"/>
                </a:solidFill>
                <a:effectLst/>
              </a:rPr>
              <a:t>Det blir mindre yta där syre och koldioxid kan transporteras mellan lunga och blod. </a:t>
            </a:r>
          </a:p>
          <a:p>
            <a:pPr marL="171450" indent="-171450">
              <a:lnSpc>
                <a:spcPct val="110000"/>
              </a:lnSpc>
              <a:buFont typeface="Arial" panose="020B0604020202020204" pitchFamily="34" charset="0"/>
              <a:buChar char="•"/>
            </a:pPr>
            <a:r>
              <a:rPr lang="sv-SE" b="0" i="0" kern="1200" dirty="0" smtClean="0">
                <a:solidFill>
                  <a:schemeClr val="tx1"/>
                </a:solidFill>
                <a:effectLst/>
              </a:rPr>
              <a:t>Elasticiteten i lungan minskar och små luftvägar kan fällas ihop och stängas av.</a:t>
            </a:r>
          </a:p>
          <a:p>
            <a:pPr marL="171450" indent="-171450">
              <a:lnSpc>
                <a:spcPct val="110000"/>
              </a:lnSpc>
              <a:buFont typeface="Arial" panose="020B0604020202020204" pitchFamily="34" charset="0"/>
              <a:buChar char="•"/>
            </a:pPr>
            <a:endParaRPr lang="sv-SE" b="0" i="0" kern="1200" dirty="0" smtClean="0">
              <a:solidFill>
                <a:schemeClr val="tx1"/>
              </a:solidFill>
              <a:effectLst/>
            </a:endParaRPr>
          </a:p>
          <a:p>
            <a:pPr>
              <a:lnSpc>
                <a:spcPct val="110000"/>
              </a:lnSpc>
            </a:pPr>
            <a:r>
              <a:rPr lang="sv-SE" b="0" kern="1200" dirty="0" err="1" smtClean="0">
                <a:solidFill>
                  <a:schemeClr val="tx1"/>
                </a:solidFill>
                <a:effectLst/>
              </a:rPr>
              <a:t>Bronkiolit</a:t>
            </a:r>
            <a:r>
              <a:rPr lang="sv-SE" b="0" kern="1200" dirty="0" smtClean="0">
                <a:solidFill>
                  <a:schemeClr val="tx1"/>
                </a:solidFill>
                <a:effectLst/>
              </a:rPr>
              <a:t> och emfysem gör det svårare att andas.</a:t>
            </a:r>
            <a:endParaRPr lang="sv-SE" kern="1200" dirty="0" smtClean="0">
              <a:solidFill>
                <a:schemeClr val="tx1"/>
              </a:solidFill>
              <a:effectLst/>
            </a:endParaRPr>
          </a:p>
          <a:p>
            <a:pPr>
              <a:lnSpc>
                <a:spcPct val="110000"/>
              </a:lnSpc>
            </a:pPr>
            <a:r>
              <a:rPr lang="sv-SE" kern="1200" dirty="0" err="1" smtClean="0">
                <a:solidFill>
                  <a:schemeClr val="tx1"/>
                </a:solidFill>
                <a:effectLst/>
              </a:rPr>
              <a:t>Bronkiolit</a:t>
            </a:r>
            <a:r>
              <a:rPr lang="sv-SE" kern="1200" dirty="0" smtClean="0">
                <a:solidFill>
                  <a:schemeClr val="tx1"/>
                </a:solidFill>
                <a:effectLst/>
              </a:rPr>
              <a:t> leder till svullnad, slembildning och ärrbildning som ger förträngningar </a:t>
            </a:r>
            <a:br>
              <a:rPr lang="sv-SE" kern="1200" dirty="0" smtClean="0">
                <a:solidFill>
                  <a:schemeClr val="tx1"/>
                </a:solidFill>
                <a:effectLst/>
              </a:rPr>
            </a:br>
            <a:r>
              <a:rPr lang="sv-SE" kern="1200" dirty="0" smtClean="0">
                <a:solidFill>
                  <a:schemeClr val="tx1"/>
                </a:solidFill>
                <a:effectLst/>
              </a:rPr>
              <a:t>i luftvägarna. </a:t>
            </a:r>
          </a:p>
          <a:p>
            <a:pPr>
              <a:lnSpc>
                <a:spcPct val="110000"/>
              </a:lnSpc>
            </a:pPr>
            <a:r>
              <a:rPr lang="sv-SE" kern="1200" dirty="0" smtClean="0">
                <a:solidFill>
                  <a:schemeClr val="tx1"/>
                </a:solidFill>
                <a:effectLst/>
              </a:rPr>
              <a:t>Emfysem leder till minskad elasticitet i luftvägarna. </a:t>
            </a:r>
          </a:p>
          <a:p>
            <a:pPr>
              <a:lnSpc>
                <a:spcPct val="110000"/>
              </a:lnSpc>
            </a:pPr>
            <a:r>
              <a:rPr lang="sv-SE" kern="1200" dirty="0" smtClean="0">
                <a:solidFill>
                  <a:schemeClr val="tx1"/>
                </a:solidFill>
                <a:effectLst/>
              </a:rPr>
              <a:t>Allt detta ger en försvårad utandning.</a:t>
            </a:r>
            <a:endParaRPr lang="sv-SE" i="0" kern="1200" dirty="0" smtClean="0">
              <a:solidFill>
                <a:schemeClr val="tx1"/>
              </a:solidFill>
              <a:effectLst/>
            </a:endParaRPr>
          </a:p>
          <a:p>
            <a:pPr marL="171450" indent="-171450">
              <a:lnSpc>
                <a:spcPct val="110000"/>
              </a:lnSpc>
              <a:buFont typeface="Arial" panose="020B0604020202020204" pitchFamily="34" charset="0"/>
              <a:buChar char="•"/>
            </a:pPr>
            <a:endParaRPr lang="sv-SE" b="0" i="0" kern="1200" dirty="0" smtClean="0">
              <a:solidFill>
                <a:schemeClr val="tx1"/>
              </a:solidFill>
              <a:effectLst/>
            </a:endParaRPr>
          </a:p>
          <a:p>
            <a:pPr>
              <a:lnSpc>
                <a:spcPct val="110000"/>
              </a:lnSpc>
            </a:pP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13</a:t>
            </a:fld>
            <a:endParaRPr lang="sv-SE" altLang="sv-SE"/>
          </a:p>
        </p:txBody>
      </p:sp>
    </p:spTree>
    <p:extLst>
      <p:ext uri="{BB962C8B-B14F-4D97-AF65-F5344CB8AC3E}">
        <p14:creationId xmlns:p14="http://schemas.microsoft.com/office/powerpoint/2010/main" val="419225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nSpc>
                <a:spcPct val="110000"/>
              </a:lnSpc>
            </a:pPr>
            <a:r>
              <a:rPr lang="sv-SE" b="1" i="0" kern="1200" dirty="0" err="1" smtClean="0">
                <a:solidFill>
                  <a:schemeClr val="tx1"/>
                </a:solidFill>
                <a:effectLst/>
              </a:rPr>
              <a:t>Bronkiolit</a:t>
            </a:r>
            <a:r>
              <a:rPr lang="sv-SE" b="0" i="0" kern="1200" dirty="0" smtClean="0">
                <a:solidFill>
                  <a:schemeClr val="tx1"/>
                </a:solidFill>
                <a:effectLst/>
              </a:rPr>
              <a:t> </a:t>
            </a:r>
          </a:p>
          <a:p>
            <a:pPr>
              <a:lnSpc>
                <a:spcPct val="110000"/>
              </a:lnSpc>
            </a:pPr>
            <a:r>
              <a:rPr lang="sv-SE" b="0" i="0" kern="1200" dirty="0" smtClean="0">
                <a:solidFill>
                  <a:schemeClr val="tx1"/>
                </a:solidFill>
                <a:effectLst/>
              </a:rPr>
              <a:t>Till vänster är en bild på en frisk luftväg. </a:t>
            </a:r>
          </a:p>
          <a:p>
            <a:pPr>
              <a:lnSpc>
                <a:spcPct val="110000"/>
              </a:lnSpc>
            </a:pPr>
            <a:endParaRPr lang="sv-SE" b="0" i="0" kern="1200" dirty="0" smtClean="0">
              <a:solidFill>
                <a:schemeClr val="tx1"/>
              </a:solidFill>
              <a:effectLst/>
            </a:endParaRPr>
          </a:p>
          <a:p>
            <a:pPr>
              <a:lnSpc>
                <a:spcPct val="110000"/>
              </a:lnSpc>
            </a:pPr>
            <a:r>
              <a:rPr lang="sv-SE" b="0" i="0" kern="1200" dirty="0" smtClean="0">
                <a:solidFill>
                  <a:schemeClr val="tx1"/>
                </a:solidFill>
                <a:effectLst/>
              </a:rPr>
              <a:t>Till höger är en luftväg som drabbats av </a:t>
            </a:r>
            <a:r>
              <a:rPr lang="sv-SE" b="0" i="0" kern="1200" dirty="0" err="1" smtClean="0">
                <a:solidFill>
                  <a:schemeClr val="tx1"/>
                </a:solidFill>
                <a:effectLst/>
              </a:rPr>
              <a:t>bronkiolit</a:t>
            </a:r>
            <a:r>
              <a:rPr lang="sv-SE" b="0" i="0" kern="1200" dirty="0" smtClean="0">
                <a:solidFill>
                  <a:schemeClr val="tx1"/>
                </a:solidFill>
                <a:effectLst/>
              </a:rPr>
              <a:t>:</a:t>
            </a:r>
          </a:p>
          <a:p>
            <a:pPr marL="171450" indent="-171450">
              <a:lnSpc>
                <a:spcPct val="110000"/>
              </a:lnSpc>
              <a:buFont typeface="Arial" panose="020B0604020202020204" pitchFamily="34" charset="0"/>
              <a:buChar char="•"/>
            </a:pPr>
            <a:r>
              <a:rPr lang="sv-SE" b="0" i="0" kern="1200" dirty="0" smtClean="0">
                <a:solidFill>
                  <a:schemeClr val="tx1"/>
                </a:solidFill>
                <a:effectLst/>
              </a:rPr>
              <a:t>Slemhinnan är svullen med ökad produktion av slem. </a:t>
            </a:r>
          </a:p>
          <a:p>
            <a:pPr marL="171450" indent="-171450">
              <a:lnSpc>
                <a:spcPct val="110000"/>
              </a:lnSpc>
              <a:buFont typeface="Arial" panose="020B0604020202020204" pitchFamily="34" charset="0"/>
              <a:buChar char="•"/>
            </a:pPr>
            <a:r>
              <a:rPr lang="sv-SE" b="0" i="0" kern="1200" dirty="0" smtClean="0">
                <a:solidFill>
                  <a:schemeClr val="tx1"/>
                </a:solidFill>
                <a:effectLst/>
              </a:rPr>
              <a:t>Det leder till mindre diameter i luftvägen och mindre med utrymme för luften att passera.</a:t>
            </a:r>
          </a:p>
          <a:p>
            <a:pPr marL="171450" indent="-171450">
              <a:lnSpc>
                <a:spcPct val="110000"/>
              </a:lnSpc>
              <a:buFont typeface="Arial" panose="020B0604020202020204" pitchFamily="34" charset="0"/>
              <a:buChar char="•"/>
            </a:pPr>
            <a:endParaRPr lang="sv-SE" dirty="0"/>
          </a:p>
          <a:p>
            <a:pPr>
              <a:lnSpc>
                <a:spcPct val="110000"/>
              </a:lnSpc>
            </a:pPr>
            <a:r>
              <a:rPr lang="sv-SE" dirty="0" smtClean="0"/>
              <a:t>Förklara gärna skillnaden mellan bronkit och </a:t>
            </a:r>
            <a:r>
              <a:rPr lang="sv-SE" dirty="0" err="1" smtClean="0"/>
              <a:t>bronkiolit</a:t>
            </a:r>
            <a:r>
              <a:rPr lang="sv-SE" dirty="0" smtClean="0"/>
              <a:t>, då deltagarna kan ha stött på bägge begrepp men inte säkert förstått skillnaden.</a:t>
            </a:r>
          </a:p>
          <a:p>
            <a:pPr>
              <a:lnSpc>
                <a:spcPct val="110000"/>
              </a:lnSpc>
            </a:pPr>
            <a:endParaRPr lang="sv-SE" sz="900" kern="1200" dirty="0" smtClean="0">
              <a:solidFill>
                <a:schemeClr val="tx1"/>
              </a:solidFill>
              <a:effectLst/>
              <a:latin typeface="Verdana"/>
              <a:ea typeface="+mn-ea"/>
              <a:cs typeface="Verdana"/>
            </a:endParaRPr>
          </a:p>
          <a:p>
            <a:pPr>
              <a:lnSpc>
                <a:spcPct val="110000"/>
              </a:lnSpc>
            </a:pPr>
            <a:r>
              <a:rPr lang="sv-SE" sz="900" kern="1200" dirty="0" smtClean="0">
                <a:solidFill>
                  <a:schemeClr val="tx1"/>
                </a:solidFill>
                <a:effectLst/>
                <a:latin typeface="Verdana"/>
                <a:ea typeface="+mn-ea"/>
                <a:cs typeface="Verdana"/>
              </a:rPr>
              <a:t>Kronisk bronkit ingår idag inte i begreppet KOL. Däremot kan kronisk bronkit vara en </a:t>
            </a:r>
            <a:r>
              <a:rPr lang="sv-SE" sz="900" kern="1200" dirty="0" err="1" smtClean="0">
                <a:solidFill>
                  <a:schemeClr val="tx1"/>
                </a:solidFill>
                <a:effectLst/>
                <a:latin typeface="Verdana"/>
                <a:ea typeface="+mn-ea"/>
                <a:cs typeface="Verdana"/>
              </a:rPr>
              <a:t>samsjuklighet</a:t>
            </a:r>
            <a:r>
              <a:rPr lang="sv-SE" sz="900" kern="1200" dirty="0" smtClean="0">
                <a:solidFill>
                  <a:schemeClr val="tx1"/>
                </a:solidFill>
                <a:effectLst/>
                <a:latin typeface="Verdana"/>
                <a:ea typeface="+mn-ea"/>
                <a:cs typeface="Verdana"/>
              </a:rPr>
              <a:t>. Alla med KOL har dock någon form av kronisk </a:t>
            </a:r>
            <a:r>
              <a:rPr lang="sv-SE" sz="900" kern="1200" dirty="0" err="1" smtClean="0">
                <a:solidFill>
                  <a:schemeClr val="tx1"/>
                </a:solidFill>
                <a:effectLst/>
                <a:latin typeface="Verdana"/>
                <a:ea typeface="+mn-ea"/>
                <a:cs typeface="Verdana"/>
              </a:rPr>
              <a:t>bronkiolit</a:t>
            </a:r>
            <a:r>
              <a:rPr lang="sv-SE" sz="900" kern="1200" dirty="0" smtClean="0">
                <a:solidFill>
                  <a:schemeClr val="tx1"/>
                </a:solidFill>
                <a:effectLst/>
                <a:latin typeface="Verdana"/>
                <a:ea typeface="+mn-ea"/>
                <a:cs typeface="Verdana"/>
              </a:rPr>
              <a:t>.</a:t>
            </a:r>
            <a:r>
              <a:rPr lang="sv-SE" dirty="0" smtClean="0">
                <a:effectLst/>
              </a:rPr>
              <a:t> </a:t>
            </a:r>
            <a:endParaRPr lang="sv-SE" b="0" i="0" kern="1200" dirty="0" smtClean="0">
              <a:solidFill>
                <a:schemeClr val="tx1"/>
              </a:solidFill>
              <a:effectLst/>
            </a:endParaRP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14</a:t>
            </a:fld>
            <a:endParaRPr lang="sv-SE" altLang="sv-SE"/>
          </a:p>
        </p:txBody>
      </p:sp>
    </p:spTree>
    <p:extLst>
      <p:ext uri="{BB962C8B-B14F-4D97-AF65-F5344CB8AC3E}">
        <p14:creationId xmlns:p14="http://schemas.microsoft.com/office/powerpoint/2010/main" val="56103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0"/>
              </a:spcAft>
              <a:buClrTx/>
              <a:buSzTx/>
              <a:buFontTx/>
              <a:buNone/>
              <a:tabLst/>
              <a:defRPr/>
            </a:pPr>
            <a:r>
              <a:rPr lang="sv-SE" kern="1200" dirty="0" smtClean="0">
                <a:solidFill>
                  <a:schemeClr val="tx1"/>
                </a:solidFill>
                <a:effectLst/>
                <a:ea typeface="+mn-ea"/>
              </a:rPr>
              <a:t>Emfysem</a:t>
            </a:r>
            <a:r>
              <a:rPr lang="sv-SE" kern="1200" baseline="0" dirty="0" smtClean="0">
                <a:solidFill>
                  <a:schemeClr val="tx1"/>
                </a:solidFill>
                <a:effectLst/>
                <a:ea typeface="+mn-ea"/>
              </a:rPr>
              <a:t> </a:t>
            </a:r>
            <a:r>
              <a:rPr lang="sv-SE" kern="1200" dirty="0" smtClean="0">
                <a:solidFill>
                  <a:schemeClr val="tx1"/>
                </a:solidFill>
                <a:effectLst/>
                <a:ea typeface="+mn-ea"/>
              </a:rPr>
              <a:t>innebär att väggarna i lungblåsorna går sönder och att större, </a:t>
            </a:r>
            <a:br>
              <a:rPr lang="sv-SE" kern="1200" dirty="0" smtClean="0">
                <a:solidFill>
                  <a:schemeClr val="tx1"/>
                </a:solidFill>
                <a:effectLst/>
                <a:ea typeface="+mn-ea"/>
              </a:rPr>
            </a:br>
            <a:r>
              <a:rPr lang="sv-SE" kern="1200" dirty="0" smtClean="0">
                <a:solidFill>
                  <a:schemeClr val="tx1"/>
                </a:solidFill>
                <a:effectLst/>
                <a:ea typeface="+mn-ea"/>
              </a:rPr>
              <a:t>så kallade emfysemblåsor, bildas. </a:t>
            </a:r>
          </a:p>
          <a:p>
            <a:pPr marL="0" marR="0" indent="0" algn="l" defTabSz="914400" rtl="0" eaLnBrk="0" fontAlgn="base" latinLnBrk="0" hangingPunct="0">
              <a:lnSpc>
                <a:spcPct val="110000"/>
              </a:lnSpc>
              <a:spcBef>
                <a:spcPct val="30000"/>
              </a:spcBef>
              <a:spcAft>
                <a:spcPct val="0"/>
              </a:spcAft>
              <a:buClrTx/>
              <a:buSzTx/>
              <a:buFontTx/>
              <a:buNone/>
              <a:tabLst/>
              <a:defRPr/>
            </a:pPr>
            <a:endParaRPr lang="en-US" kern="1200" dirty="0" smtClean="0">
              <a:solidFill>
                <a:schemeClr val="tx1"/>
              </a:solidFill>
              <a:effectLst/>
              <a:ea typeface="+mn-ea"/>
            </a:endParaRPr>
          </a:p>
          <a:p>
            <a:pPr marL="0" marR="0" indent="0" algn="l" defTabSz="914400" rtl="0" eaLnBrk="0" fontAlgn="base" latinLnBrk="0" hangingPunct="0">
              <a:lnSpc>
                <a:spcPct val="110000"/>
              </a:lnSpc>
              <a:spcBef>
                <a:spcPct val="30000"/>
              </a:spcBef>
              <a:spcAft>
                <a:spcPct val="0"/>
              </a:spcAft>
              <a:buClrTx/>
              <a:buSzTx/>
              <a:buFontTx/>
              <a:buNone/>
              <a:tabLst/>
              <a:defRPr/>
            </a:pPr>
            <a:r>
              <a:rPr lang="sv-SE" b="1" i="0" kern="1200" dirty="0" smtClean="0">
                <a:solidFill>
                  <a:schemeClr val="tx1"/>
                </a:solidFill>
                <a:effectLst/>
                <a:ea typeface="+mn-ea"/>
              </a:rPr>
              <a:t>Till vänster: </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sv-SE" dirty="0"/>
              <a:t>F</a:t>
            </a:r>
            <a:r>
              <a:rPr lang="sv-SE" b="0" i="0" kern="1200" dirty="0" smtClean="0">
                <a:solidFill>
                  <a:schemeClr val="tx1"/>
                </a:solidFill>
                <a:effectLst/>
                <a:ea typeface="+mn-ea"/>
              </a:rPr>
              <a:t>riska lungblåsor med hela väggar i varje blåsa och bibehållen elasticitet.</a:t>
            </a:r>
            <a:endParaRPr lang="sv-SE" i="0" kern="1200" dirty="0" smtClean="0">
              <a:solidFill>
                <a:schemeClr val="tx1"/>
              </a:solidFill>
              <a:effectLst/>
              <a:ea typeface="+mn-ea"/>
            </a:endParaRPr>
          </a:p>
          <a:p>
            <a:pPr marL="0" marR="0" indent="0" algn="l" defTabSz="914400" rtl="0" eaLnBrk="0" fontAlgn="base" latinLnBrk="0" hangingPunct="0">
              <a:lnSpc>
                <a:spcPct val="110000"/>
              </a:lnSpc>
              <a:spcBef>
                <a:spcPct val="30000"/>
              </a:spcBef>
              <a:spcAft>
                <a:spcPct val="0"/>
              </a:spcAft>
              <a:buClrTx/>
              <a:buSzTx/>
              <a:buFontTx/>
              <a:buNone/>
              <a:tabLst/>
              <a:defRPr/>
            </a:pPr>
            <a:endParaRPr lang="sv-SE" i="0" kern="1200" dirty="0" smtClean="0">
              <a:solidFill>
                <a:schemeClr val="tx1"/>
              </a:solidFill>
              <a:effectLst/>
              <a:ea typeface="+mn-ea"/>
            </a:endParaRPr>
          </a:p>
          <a:p>
            <a:pPr marL="0" marR="0" indent="0" algn="l" defTabSz="914400" rtl="0" eaLnBrk="0" fontAlgn="base" latinLnBrk="0" hangingPunct="0">
              <a:lnSpc>
                <a:spcPct val="110000"/>
              </a:lnSpc>
              <a:spcBef>
                <a:spcPct val="30000"/>
              </a:spcBef>
              <a:spcAft>
                <a:spcPct val="0"/>
              </a:spcAft>
              <a:buClrTx/>
              <a:buSzTx/>
              <a:buFontTx/>
              <a:buNone/>
              <a:tabLst/>
              <a:defRPr/>
            </a:pPr>
            <a:r>
              <a:rPr lang="sv-SE" b="1" i="0" kern="1200" dirty="0" smtClean="0">
                <a:solidFill>
                  <a:schemeClr val="tx1"/>
                </a:solidFill>
                <a:effectLst/>
                <a:ea typeface="+mn-ea"/>
              </a:rPr>
              <a:t>Till höger: </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sv-SE" dirty="0"/>
              <a:t>D</a:t>
            </a:r>
            <a:r>
              <a:rPr lang="sv-SE" b="0" i="0" kern="1200" dirty="0" smtClean="0">
                <a:solidFill>
                  <a:schemeClr val="tx1"/>
                </a:solidFill>
                <a:effectLst/>
                <a:ea typeface="+mn-ea"/>
              </a:rPr>
              <a:t>el av lunga som drabbats av emfysem, där väggarna mellan lungblåsorna gått sönder och elasticiteten minskat.</a:t>
            </a:r>
          </a:p>
          <a:p>
            <a:pPr marL="171450" marR="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endParaRPr lang="sv-SE" b="0" i="0" kern="1200" dirty="0" smtClean="0">
              <a:solidFill>
                <a:schemeClr val="tx1"/>
              </a:solidFill>
              <a:effectLst/>
              <a:ea typeface="+mn-ea"/>
            </a:endParaRPr>
          </a:p>
          <a:p>
            <a:pPr marL="0" marR="0" indent="0" algn="l" defTabSz="914400" rtl="0" eaLnBrk="0" fontAlgn="base" latinLnBrk="0" hangingPunct="0">
              <a:lnSpc>
                <a:spcPct val="110000"/>
              </a:lnSpc>
              <a:spcBef>
                <a:spcPct val="30000"/>
              </a:spcBef>
              <a:spcAft>
                <a:spcPct val="0"/>
              </a:spcAft>
              <a:buClrTx/>
              <a:buSzTx/>
              <a:buFontTx/>
              <a:buNone/>
              <a:tabLst/>
              <a:defRPr/>
            </a:pPr>
            <a:endParaRPr lang="sv-SE" i="1" kern="1200" dirty="0" smtClean="0">
              <a:solidFill>
                <a:schemeClr val="tx1"/>
              </a:solidFill>
              <a:effectLst/>
              <a:ea typeface="+mn-ea"/>
            </a:endParaRP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15</a:t>
            </a:fld>
            <a:endParaRPr lang="sv-SE" altLang="sv-SE"/>
          </a:p>
        </p:txBody>
      </p:sp>
    </p:spTree>
    <p:extLst>
      <p:ext uri="{BB962C8B-B14F-4D97-AF65-F5344CB8AC3E}">
        <p14:creationId xmlns:p14="http://schemas.microsoft.com/office/powerpoint/2010/main" val="88716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Uppgift 3: </a:t>
            </a:r>
            <a:r>
              <a:rPr lang="sv-SE" dirty="0" smtClean="0"/>
              <a:t>Para ihop rätt påståenden</a:t>
            </a:r>
          </a:p>
          <a:p>
            <a:endParaRPr lang="sv-SE" dirty="0" smtClean="0"/>
          </a:p>
          <a:p>
            <a:r>
              <a:rPr lang="sv-SE" b="1" dirty="0" smtClean="0"/>
              <a:t>Tid: </a:t>
            </a:r>
            <a:r>
              <a:rPr lang="sv-SE" dirty="0" smtClean="0"/>
              <a:t>5 minuter</a:t>
            </a:r>
          </a:p>
          <a:p>
            <a:endParaRPr lang="sv-SE" dirty="0" smtClean="0"/>
          </a:p>
          <a:p>
            <a:r>
              <a:rPr lang="sv-SE" b="1" dirty="0" smtClean="0"/>
              <a:t>Hur:</a:t>
            </a:r>
          </a:p>
          <a:p>
            <a:pPr marL="179388" indent="-171450">
              <a:buFont typeface="Arial"/>
              <a:buChar char="•"/>
            </a:pPr>
            <a:r>
              <a:rPr lang="sv-SE" dirty="0" smtClean="0"/>
              <a:t>Gör övningen i stor</a:t>
            </a:r>
            <a:r>
              <a:rPr lang="sv-SE" baseline="0" dirty="0" smtClean="0"/>
              <a:t> grupp.</a:t>
            </a:r>
          </a:p>
          <a:p>
            <a:pPr marL="171450" indent="-171450">
              <a:buFont typeface="Arial"/>
              <a:buChar char="•"/>
            </a:pPr>
            <a:r>
              <a:rPr lang="sv-SE" baseline="0" dirty="0" smtClean="0"/>
              <a:t>Fråga vad ordet i vänsterspalten betyder.</a:t>
            </a:r>
          </a:p>
          <a:p>
            <a:pPr marL="171450" indent="-171450">
              <a:buFont typeface="Arial"/>
              <a:buChar char="•"/>
            </a:pPr>
            <a:r>
              <a:rPr lang="sv-SE" baseline="0" dirty="0" smtClean="0"/>
              <a:t>Klicka i presentationen för att få rätt svar (pil kommer upp i presentationen).</a:t>
            </a:r>
          </a:p>
          <a:p>
            <a:endParaRPr lang="sv-SE" baseline="0" dirty="0" smtClean="0"/>
          </a:p>
          <a:p>
            <a:r>
              <a:rPr lang="sv-SE" b="1" baseline="0" dirty="0" smtClean="0"/>
              <a:t>Syfte:</a:t>
            </a:r>
          </a:p>
          <a:p>
            <a:r>
              <a:rPr lang="sv-SE" baseline="0" dirty="0" smtClean="0"/>
              <a:t>Snabb repetition för att hjälpa minnet samt skapa ett avbrott i ett ganska faktaspäckat kunskapspass.</a:t>
            </a:r>
          </a:p>
          <a:p>
            <a:endParaRPr lang="sv-SE" baseline="0" dirty="0" smtClean="0"/>
          </a:p>
          <a:p>
            <a:r>
              <a:rPr lang="sv-SE" b="1" baseline="0" dirty="0" smtClean="0"/>
              <a:t>Rätt svar:</a:t>
            </a:r>
          </a:p>
          <a:p>
            <a:endParaRPr lang="sv-SE" baseline="0" dirty="0" smtClean="0"/>
          </a:p>
          <a:p>
            <a:r>
              <a:rPr lang="sv-SE" b="1" baseline="0" dirty="0" smtClean="0"/>
              <a:t>Alveoler</a:t>
            </a:r>
            <a:r>
              <a:rPr lang="sv-SE" baseline="0" dirty="0" smtClean="0"/>
              <a:t> = </a:t>
            </a:r>
            <a:r>
              <a:rPr lang="sv-SE" sz="900" kern="1200" baseline="0" dirty="0" smtClean="0">
                <a:solidFill>
                  <a:schemeClr val="tx1"/>
                </a:solidFill>
                <a:effectLst/>
                <a:latin typeface="Verdana"/>
                <a:ea typeface="+mn-ea"/>
                <a:cs typeface="Verdana"/>
              </a:rPr>
              <a:t>L</a:t>
            </a:r>
            <a:r>
              <a:rPr lang="sv-SE" sz="900" kern="1200" dirty="0" smtClean="0">
                <a:solidFill>
                  <a:schemeClr val="tx1"/>
                </a:solidFill>
                <a:effectLst/>
                <a:latin typeface="Verdana"/>
                <a:ea typeface="+mn-ea"/>
                <a:cs typeface="Verdana"/>
              </a:rPr>
              <a:t>ungblåsor</a:t>
            </a:r>
            <a:endParaRPr lang="sv-SE" baseline="0" dirty="0" smtClean="0"/>
          </a:p>
          <a:p>
            <a:r>
              <a:rPr lang="sv-SE" b="1" baseline="0" dirty="0" err="1" smtClean="0"/>
              <a:t>Bronkiolit</a:t>
            </a:r>
            <a:r>
              <a:rPr lang="sv-SE" baseline="0" dirty="0" smtClean="0"/>
              <a:t> = Inflammation i mindre luftvägar</a:t>
            </a:r>
          </a:p>
          <a:p>
            <a:r>
              <a:rPr lang="sv-SE" b="1" baseline="0" dirty="0" smtClean="0"/>
              <a:t>Bronker</a:t>
            </a:r>
            <a:r>
              <a:rPr lang="sv-SE" baseline="0" dirty="0" smtClean="0"/>
              <a:t> = </a:t>
            </a:r>
            <a:r>
              <a:rPr lang="sv-SE" sz="900" kern="1200" baseline="0" dirty="0" smtClean="0">
                <a:solidFill>
                  <a:schemeClr val="tx1"/>
                </a:solidFill>
                <a:effectLst/>
                <a:latin typeface="Verdana"/>
                <a:ea typeface="+mn-ea"/>
                <a:cs typeface="Verdana"/>
              </a:rPr>
              <a:t>S</a:t>
            </a:r>
            <a:r>
              <a:rPr lang="sv-SE" sz="900" kern="1200" dirty="0" smtClean="0">
                <a:solidFill>
                  <a:schemeClr val="tx1"/>
                </a:solidFill>
                <a:effectLst/>
                <a:latin typeface="Verdana"/>
                <a:ea typeface="+mn-ea"/>
                <a:cs typeface="Verdana"/>
              </a:rPr>
              <a:t>törre luftvägar med brosk</a:t>
            </a:r>
            <a:endParaRPr lang="sv-SE" baseline="0" dirty="0" smtClean="0"/>
          </a:p>
          <a:p>
            <a:r>
              <a:rPr lang="sv-SE" b="1" baseline="0" dirty="0" smtClean="0"/>
              <a:t>Emfysem</a:t>
            </a:r>
            <a:r>
              <a:rPr lang="sv-SE" baseline="0" dirty="0" smtClean="0"/>
              <a:t> = Trasiga väggar i lungblåsor</a:t>
            </a:r>
          </a:p>
          <a:p>
            <a:r>
              <a:rPr lang="sv-SE" b="1" baseline="0" dirty="0" smtClean="0"/>
              <a:t>Lungsäck </a:t>
            </a:r>
            <a:r>
              <a:rPr lang="sv-SE" baseline="0" dirty="0" smtClean="0"/>
              <a:t>= Skikt som omger lungorna</a:t>
            </a:r>
          </a:p>
          <a:p>
            <a:r>
              <a:rPr lang="sv-SE" b="1" baseline="0" dirty="0" smtClean="0"/>
              <a:t>Obstruktion</a:t>
            </a:r>
            <a:r>
              <a:rPr lang="sv-SE" baseline="0" dirty="0" smtClean="0"/>
              <a:t> = Förträngning i luftvägarna</a:t>
            </a:r>
          </a:p>
          <a:p>
            <a:r>
              <a:rPr lang="sv-SE" b="1" baseline="0" dirty="0" smtClean="0"/>
              <a:t>Diafragma</a:t>
            </a:r>
            <a:r>
              <a:rPr lang="sv-SE" baseline="0" dirty="0" smtClean="0"/>
              <a:t> = Muskel som styr andningen</a:t>
            </a:r>
          </a:p>
          <a:p>
            <a:r>
              <a:rPr lang="sv-SE" b="1" baseline="0" dirty="0" err="1" smtClean="0"/>
              <a:t>Bronkioler</a:t>
            </a:r>
            <a:r>
              <a:rPr lang="sv-SE" baseline="0" dirty="0" smtClean="0"/>
              <a:t> = </a:t>
            </a:r>
            <a:r>
              <a:rPr lang="sv-SE" sz="900" kern="1200" baseline="0" dirty="0" smtClean="0">
                <a:solidFill>
                  <a:schemeClr val="tx1"/>
                </a:solidFill>
                <a:effectLst/>
                <a:latin typeface="Verdana"/>
                <a:ea typeface="+mn-ea"/>
                <a:cs typeface="Verdana"/>
              </a:rPr>
              <a:t>M</a:t>
            </a:r>
            <a:r>
              <a:rPr lang="sv-SE" sz="900" kern="1200" dirty="0" smtClean="0">
                <a:solidFill>
                  <a:schemeClr val="tx1"/>
                </a:solidFill>
                <a:effectLst/>
                <a:latin typeface="Verdana"/>
                <a:ea typeface="+mn-ea"/>
                <a:cs typeface="Verdana"/>
              </a:rPr>
              <a:t>indre luftvägar utan stödjande brosk</a:t>
            </a:r>
            <a:r>
              <a:rPr lang="sv-SE" dirty="0" smtClean="0">
                <a:effectLst/>
              </a:rPr>
              <a:t> </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16</a:t>
            </a:fld>
            <a:endParaRPr lang="sv-SE" altLang="sv-SE"/>
          </a:p>
        </p:txBody>
      </p:sp>
    </p:spTree>
    <p:extLst>
      <p:ext uri="{BB962C8B-B14F-4D97-AF65-F5344CB8AC3E}">
        <p14:creationId xmlns:p14="http://schemas.microsoft.com/office/powerpoint/2010/main" val="181352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50" y="4714875"/>
            <a:ext cx="5438775" cy="4714875"/>
          </a:xfrm>
        </p:spPr>
        <p:txBody>
          <a:bodyPr>
            <a:noAutofit/>
          </a:bodyPr>
          <a:lstStyle/>
          <a:p>
            <a:r>
              <a:rPr lang="sv-SE" b="1" kern="1200" dirty="0" smtClean="0">
                <a:solidFill>
                  <a:schemeClr val="tx1"/>
                </a:solidFill>
                <a:effectLst/>
              </a:rPr>
              <a:t>Symtom</a:t>
            </a:r>
          </a:p>
          <a:p>
            <a:r>
              <a:rPr lang="sv-SE" kern="1200" dirty="0" smtClean="0">
                <a:solidFill>
                  <a:schemeClr val="tx1"/>
                </a:solidFill>
                <a:effectLst/>
              </a:rPr>
              <a:t>Nedan beskrivs vanliga symtom vid KOL. Det kan vara svårt att dra en tydlig gräns för vad som är symtom på KOL och vad som är</a:t>
            </a:r>
            <a:r>
              <a:rPr lang="sv-SE" kern="1200" baseline="0" dirty="0" smtClean="0">
                <a:solidFill>
                  <a:schemeClr val="tx1"/>
                </a:solidFill>
                <a:effectLst/>
              </a:rPr>
              <a:t> </a:t>
            </a:r>
            <a:r>
              <a:rPr lang="sv-SE" kern="1200" baseline="0" dirty="0" err="1" smtClean="0">
                <a:solidFill>
                  <a:schemeClr val="tx1"/>
                </a:solidFill>
                <a:effectLst/>
              </a:rPr>
              <a:t>samsjuklighet</a:t>
            </a:r>
            <a:r>
              <a:rPr lang="sv-SE" kern="1200" dirty="0" smtClean="0">
                <a:solidFill>
                  <a:schemeClr val="tx1"/>
                </a:solidFill>
                <a:effectLst/>
              </a:rPr>
              <a:t>. Mer information om samsjuklighet kommer senare i passet.</a:t>
            </a:r>
          </a:p>
          <a:p>
            <a:r>
              <a:rPr lang="sv-SE" kern="1200" dirty="0" smtClean="0">
                <a:solidFill>
                  <a:schemeClr val="tx1"/>
                </a:solidFill>
                <a:effectLst/>
              </a:rPr>
              <a:t> </a:t>
            </a:r>
          </a:p>
          <a:p>
            <a:pPr lvl="0"/>
            <a:r>
              <a:rPr lang="sv-SE" b="1" kern="1200" dirty="0" smtClean="0">
                <a:solidFill>
                  <a:schemeClr val="tx1"/>
                </a:solidFill>
                <a:effectLst/>
              </a:rPr>
              <a:t>Andnöd (</a:t>
            </a:r>
            <a:r>
              <a:rPr lang="sv-SE" b="1" kern="1200" dirty="0" err="1" smtClean="0">
                <a:solidFill>
                  <a:schemeClr val="tx1"/>
                </a:solidFill>
                <a:effectLst/>
              </a:rPr>
              <a:t>dyspné</a:t>
            </a:r>
            <a:r>
              <a:rPr lang="sv-SE" b="1" kern="1200" dirty="0" smtClean="0">
                <a:solidFill>
                  <a:schemeClr val="tx1"/>
                </a:solidFill>
                <a:effectLst/>
              </a:rPr>
              <a:t>)</a:t>
            </a:r>
          </a:p>
          <a:p>
            <a:r>
              <a:rPr lang="sv-SE" kern="1200" dirty="0" smtClean="0">
                <a:solidFill>
                  <a:schemeClr val="tx1"/>
                </a:solidFill>
                <a:effectLst/>
              </a:rPr>
              <a:t>Det vanligaste symtomet är andnöd. Andnöd uppkommer först vid måttlig fysisk ansträngning, och i senare skede vid allt lättare aktiviteter. Andnöd är det symtom som mest påverkar livskvaliteten hos personer med KOL. Ökande andnöd kan leda till att man undviker aktiviteter med social isolering, förlust av tidigare sociala roller och ytterligare försämring som följd.</a:t>
            </a:r>
          </a:p>
          <a:p>
            <a:r>
              <a:rPr lang="sv-SE" kern="1200" dirty="0" smtClean="0">
                <a:solidFill>
                  <a:schemeClr val="tx1"/>
                </a:solidFill>
                <a:effectLst/>
              </a:rPr>
              <a:t> </a:t>
            </a:r>
          </a:p>
          <a:p>
            <a:r>
              <a:rPr lang="sv-SE" b="1" kern="1200" dirty="0" smtClean="0">
                <a:solidFill>
                  <a:schemeClr val="tx1"/>
                </a:solidFill>
                <a:effectLst/>
              </a:rPr>
              <a:t>Hosta och slem</a:t>
            </a:r>
          </a:p>
          <a:p>
            <a:r>
              <a:rPr lang="sv-SE" kern="1200" dirty="0" smtClean="0">
                <a:solidFill>
                  <a:schemeClr val="tx1"/>
                </a:solidFill>
                <a:effectLst/>
              </a:rPr>
              <a:t>Hosta är ett vanligt första symtom vid KOL. Vid lindrig KOL är hostan ofta mest påtaglig på morgnarna och man kan normalt hosta sig ren från slem. Vid svårare KOL kan hostan ge problem även under dagarna. Slemmet är i början ofta ofärgat men kan med svårare sjukdom bli mer grått och grönt. Många har problem med att slemmet blir segt och svårt att hosta upp.</a:t>
            </a:r>
          </a:p>
          <a:p>
            <a:r>
              <a:rPr lang="sv-SE" kern="1200" dirty="0" smtClean="0">
                <a:solidFill>
                  <a:schemeClr val="tx1"/>
                </a:solidFill>
                <a:effectLst/>
              </a:rPr>
              <a:t> </a:t>
            </a:r>
          </a:p>
          <a:p>
            <a:pPr lvl="0"/>
            <a:r>
              <a:rPr lang="sv-SE" b="1" kern="1200" dirty="0" smtClean="0">
                <a:solidFill>
                  <a:schemeClr val="tx1"/>
                </a:solidFill>
                <a:effectLst/>
              </a:rPr>
              <a:t>Ömhet i bröstkorgen</a:t>
            </a:r>
          </a:p>
          <a:p>
            <a:r>
              <a:rPr lang="sv-SE" kern="1200" dirty="0" smtClean="0">
                <a:solidFill>
                  <a:schemeClr val="tx1"/>
                </a:solidFill>
                <a:effectLst/>
              </a:rPr>
              <a:t>Vid svårare KOL kan man ha smärtor eller ömhet i bröstkorgen. Smärtan beror inte på lungsjukdomen i sig utan på att bröstkorgen och musklerna mellan revbenen är påverkade av långvarig hosta.</a:t>
            </a:r>
          </a:p>
          <a:p>
            <a:r>
              <a:rPr lang="sv-SE" b="1" i="1" kern="1200" dirty="0" smtClean="0">
                <a:solidFill>
                  <a:schemeClr val="tx1"/>
                </a:solidFill>
                <a:effectLst/>
              </a:rPr>
              <a:t> </a:t>
            </a:r>
          </a:p>
          <a:p>
            <a:pPr lvl="0"/>
            <a:r>
              <a:rPr lang="sv-SE" b="1" kern="1200" dirty="0" smtClean="0">
                <a:solidFill>
                  <a:schemeClr val="tx1"/>
                </a:solidFill>
                <a:effectLst/>
              </a:rPr>
              <a:t>Trötthet </a:t>
            </a:r>
          </a:p>
          <a:p>
            <a:pPr lvl="0"/>
            <a:r>
              <a:rPr lang="sv-SE" kern="1200" dirty="0" smtClean="0">
                <a:solidFill>
                  <a:schemeClr val="tx1"/>
                </a:solidFill>
                <a:effectLst/>
              </a:rPr>
              <a:t>Trötthet är vanligt vid KOL och upplevs av många som ett av de värsta symtomen. Tröttheten kan upplevas på många sätt; som allt från bentrötthet till att vara trött, utmattad eller helt tömd på energi.</a:t>
            </a:r>
          </a:p>
          <a:p>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17</a:t>
            </a:fld>
            <a:endParaRPr lang="sv-SE" altLang="sv-SE"/>
          </a:p>
        </p:txBody>
      </p:sp>
    </p:spTree>
    <p:extLst>
      <p:ext uri="{BB962C8B-B14F-4D97-AF65-F5344CB8AC3E}">
        <p14:creationId xmlns:p14="http://schemas.microsoft.com/office/powerpoint/2010/main" val="117926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0" fontAlgn="base" latinLnBrk="0" hangingPunct="0">
              <a:lnSpc>
                <a:spcPct val="110000"/>
              </a:lnSpc>
              <a:spcBef>
                <a:spcPct val="30000"/>
              </a:spcBef>
              <a:spcAft>
                <a:spcPts val="0"/>
              </a:spcAft>
              <a:buClrTx/>
              <a:buSzPts val="1000"/>
              <a:buFont typeface="Symbol" panose="05050102010706020507" pitchFamily="18" charset="2"/>
              <a:buNone/>
              <a:tabLst>
                <a:tab pos="457200" algn="l"/>
              </a:tabLst>
              <a:defRPr/>
            </a:pPr>
            <a:r>
              <a:rPr kumimoji="0" lang="sv-SE" altLang="sv-SE" b="0" i="0" u="none" strike="noStrike" cap="none" normalizeH="0" baseline="0" dirty="0" smtClean="0">
                <a:ln>
                  <a:noFill/>
                </a:ln>
                <a:solidFill>
                  <a:srgbClr val="333333"/>
                </a:solidFill>
                <a:effectLst/>
                <a:ea typeface="Calibri" panose="020F0502020204030204" pitchFamily="34" charset="0"/>
              </a:rPr>
              <a:t>KOL – främst en lungsjukdom men även en </a:t>
            </a:r>
            <a:r>
              <a:rPr kumimoji="0" lang="sv-SE" altLang="sv-SE" b="1" i="0" u="none" strike="noStrike" cap="none" normalizeH="0" baseline="0" dirty="0" smtClean="0">
                <a:ln>
                  <a:noFill/>
                </a:ln>
                <a:solidFill>
                  <a:srgbClr val="333333"/>
                </a:solidFill>
                <a:effectLst/>
                <a:ea typeface="Calibri" panose="020F0502020204030204" pitchFamily="34" charset="0"/>
              </a:rPr>
              <a:t>försämrad muskelfunktion.</a:t>
            </a:r>
          </a:p>
          <a:p>
            <a:pPr marL="0" lvl="0" indent="0">
              <a:lnSpc>
                <a:spcPct val="110000"/>
              </a:lnSpc>
              <a:spcAft>
                <a:spcPts val="0"/>
              </a:spcAft>
              <a:buSzPts val="1000"/>
              <a:buFont typeface="Symbol" panose="05050102010706020507" pitchFamily="18" charset="2"/>
              <a:buNone/>
              <a:tabLst>
                <a:tab pos="457200" algn="l"/>
              </a:tabLst>
            </a:pPr>
            <a:endParaRPr lang="sv-SE" dirty="0" smtClean="0"/>
          </a:p>
          <a:p>
            <a:pPr marL="177800" lvl="0" indent="-177800">
              <a:lnSpc>
                <a:spcPct val="110000"/>
              </a:lnSpc>
              <a:spcAft>
                <a:spcPts val="0"/>
              </a:spcAft>
              <a:buSzPts val="1000"/>
              <a:buFont typeface="Symbol" panose="05050102010706020507" pitchFamily="18" charset="2"/>
              <a:buChar char=""/>
            </a:pPr>
            <a:r>
              <a:rPr lang="sv-SE" dirty="0" smtClean="0"/>
              <a:t>20–40% har nedsatt muskelstyrka</a:t>
            </a:r>
          </a:p>
          <a:p>
            <a:pPr marL="177800" lvl="0" indent="-177800">
              <a:lnSpc>
                <a:spcPct val="110000"/>
              </a:lnSpc>
              <a:spcAft>
                <a:spcPts val="0"/>
              </a:spcAft>
              <a:buSzPts val="1000"/>
              <a:buFont typeface="Symbol" panose="05050102010706020507" pitchFamily="18" charset="2"/>
              <a:buChar char=""/>
            </a:pPr>
            <a:r>
              <a:rPr lang="sv-SE" dirty="0" smtClean="0"/>
              <a:t>30–80% har nedsatt muskeluthållighet</a:t>
            </a:r>
          </a:p>
          <a:p>
            <a:pPr marL="177800" lvl="0" indent="-177800">
              <a:lnSpc>
                <a:spcPct val="110000"/>
              </a:lnSpc>
              <a:spcAft>
                <a:spcPts val="0"/>
              </a:spcAft>
              <a:buSzPts val="1000"/>
              <a:buFont typeface="Symbol" panose="05050102010706020507" pitchFamily="18" charset="2"/>
              <a:buChar char=""/>
            </a:pPr>
            <a:r>
              <a:rPr lang="sv-SE" dirty="0" smtClean="0"/>
              <a:t>Minskad muskelstorlek</a:t>
            </a:r>
            <a:endParaRPr kumimoji="0" lang="sv-SE" altLang="sv-SE" b="0" i="0" u="none" strike="noStrike" cap="none" normalizeH="0" baseline="0" dirty="0" smtClean="0">
              <a:ln>
                <a:noFill/>
              </a:ln>
              <a:solidFill>
                <a:srgbClr val="333333"/>
              </a:solidFill>
              <a:effectLst/>
              <a:ea typeface="Calibri" panose="020F0502020204030204" pitchFamily="34" charset="0"/>
            </a:endParaRPr>
          </a:p>
          <a:p>
            <a:pPr marL="0" marR="0" lvl="0" indent="0" algn="l" defTabSz="914400" rtl="0" eaLnBrk="0" fontAlgn="base" latinLnBrk="0" hangingPunct="0">
              <a:lnSpc>
                <a:spcPct val="110000"/>
              </a:lnSpc>
              <a:spcBef>
                <a:spcPct val="30000"/>
              </a:spcBef>
              <a:spcAft>
                <a:spcPct val="0"/>
              </a:spcAft>
              <a:buClrTx/>
              <a:buSzTx/>
              <a:buFontTx/>
              <a:buNone/>
              <a:tabLst/>
              <a:defRPr/>
            </a:pPr>
            <a:endParaRPr kumimoji="0" lang="sv-SE" altLang="sv-SE" b="0" i="0" u="none" strike="noStrike" cap="none" normalizeH="0" baseline="0" dirty="0" smtClean="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sv-SE" altLang="sv-SE" b="0" i="0" u="none" strike="noStrike" cap="none" normalizeH="0" baseline="0" dirty="0" smtClean="0">
                <a:ln>
                  <a:noFill/>
                </a:ln>
                <a:solidFill>
                  <a:srgbClr val="333333"/>
                </a:solidFill>
                <a:effectLst/>
                <a:ea typeface="Calibri" panose="020F0502020204030204" pitchFamily="34" charset="0"/>
              </a:rPr>
              <a:t>Framförallt är muskulaturen på lårets framsida påverkad men även styrka och uthållighet </a:t>
            </a:r>
            <a:br>
              <a:rPr kumimoji="0" lang="sv-SE" altLang="sv-SE" b="0" i="0" u="none" strike="noStrike" cap="none" normalizeH="0" baseline="0" dirty="0" smtClean="0">
                <a:ln>
                  <a:noFill/>
                </a:ln>
                <a:solidFill>
                  <a:srgbClr val="333333"/>
                </a:solidFill>
                <a:effectLst/>
                <a:ea typeface="Calibri" panose="020F0502020204030204" pitchFamily="34" charset="0"/>
              </a:rPr>
            </a:br>
            <a:r>
              <a:rPr kumimoji="0" lang="sv-SE" altLang="sv-SE" b="0" i="0" u="none" strike="noStrike" cap="none" normalizeH="0" baseline="0" dirty="0" smtClean="0">
                <a:ln>
                  <a:noFill/>
                </a:ln>
                <a:solidFill>
                  <a:srgbClr val="333333"/>
                </a:solidFill>
                <a:effectLst/>
                <a:ea typeface="Calibri" panose="020F0502020204030204" pitchFamily="34" charset="0"/>
              </a:rPr>
              <a:t>i armarna kan vara påverkad vid KOL.</a:t>
            </a:r>
            <a:endParaRPr kumimoji="0" lang="sv-SE" altLang="sv-SE" b="0" i="0" u="none" strike="noStrike" cap="none" normalizeH="0" baseline="0" dirty="0" smtClean="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sv-SE" altLang="sv-SE" b="0" i="0" u="none" strike="noStrike" cap="none" normalizeH="0" baseline="0" dirty="0" smtClean="0">
                <a:ln>
                  <a:noFill/>
                </a:ln>
                <a:solidFill>
                  <a:srgbClr val="333333"/>
                </a:solidFill>
                <a:effectLst/>
                <a:ea typeface="Calibri" panose="020F0502020204030204" pitchFamily="34" charset="0"/>
              </a:rPr>
              <a:t>Sämre förmåga att gå långa sträckor.</a:t>
            </a:r>
          </a:p>
          <a:p>
            <a:pPr marL="0" marR="0" lvl="0" indent="0" algn="l" defTabSz="914400" rtl="0" eaLnBrk="0" fontAlgn="base" latinLnBrk="0" hangingPunct="0">
              <a:lnSpc>
                <a:spcPct val="110000"/>
              </a:lnSpc>
              <a:spcBef>
                <a:spcPct val="0"/>
              </a:spcBef>
              <a:spcAft>
                <a:spcPct val="0"/>
              </a:spcAft>
              <a:buClrTx/>
              <a:buSzTx/>
              <a:buFontTx/>
              <a:buNone/>
              <a:tabLst/>
            </a:pPr>
            <a:r>
              <a:rPr kumimoji="0" lang="sv-SE" altLang="sv-SE" b="0" i="0" u="none" strike="noStrike" cap="none" normalizeH="0" baseline="0" dirty="0" smtClean="0">
                <a:ln>
                  <a:noFill/>
                </a:ln>
                <a:solidFill>
                  <a:srgbClr val="333333"/>
                </a:solidFill>
                <a:effectLst/>
                <a:ea typeface="Calibri" panose="020F0502020204030204" pitchFamily="34" charset="0"/>
              </a:rPr>
              <a:t>Svårighet att klara arbete med armarna under längre stunder.</a:t>
            </a:r>
          </a:p>
          <a:p>
            <a:pPr marL="0" marR="0" lvl="0" indent="0" algn="l" defTabSz="914400" rtl="0" eaLnBrk="0" fontAlgn="base" latinLnBrk="0" hangingPunct="0">
              <a:lnSpc>
                <a:spcPct val="110000"/>
              </a:lnSpc>
              <a:spcBef>
                <a:spcPct val="0"/>
              </a:spcBef>
              <a:spcAft>
                <a:spcPct val="0"/>
              </a:spcAft>
              <a:buClrTx/>
              <a:buSzTx/>
              <a:buFontTx/>
              <a:buNone/>
              <a:tabLst/>
            </a:pPr>
            <a:r>
              <a:rPr kumimoji="0" lang="sv-SE" altLang="sv-SE" b="0" i="0" u="none" strike="noStrike" cap="none" normalizeH="0" baseline="0" dirty="0" smtClean="0">
                <a:ln>
                  <a:noFill/>
                </a:ln>
                <a:solidFill>
                  <a:srgbClr val="333333"/>
                </a:solidFill>
                <a:effectLst/>
                <a:ea typeface="Calibri" panose="020F0502020204030204" pitchFamily="34" charset="0"/>
              </a:rPr>
              <a:t>Försämringen av musklernas styrka och uthållighet ökar med ökad svårighetsgrad på sjukdomen.</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sv-SE" altLang="sv-SE" b="0" i="0" u="none" strike="noStrike" cap="none" normalizeH="0" baseline="0" dirty="0" smtClean="0">
              <a:ln>
                <a:noFill/>
              </a:ln>
              <a:solidFill>
                <a:srgbClr val="333333"/>
              </a:solidFill>
              <a:effectLst/>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sv-SE" altLang="sv-SE" b="1" i="0" u="none" strike="noStrike" cap="none" normalizeH="0" baseline="0" dirty="0" smtClean="0">
                <a:ln>
                  <a:noFill/>
                </a:ln>
                <a:solidFill>
                  <a:srgbClr val="333333"/>
                </a:solidFill>
                <a:effectLst/>
              </a:rPr>
              <a:t>Det är viktigt att träna musklerna vid KOL</a:t>
            </a:r>
          </a:p>
          <a:p>
            <a:pPr marL="0" marR="0" lvl="0" indent="0" algn="l" defTabSz="914400" rtl="0" eaLnBrk="0" fontAlgn="base" latinLnBrk="0" hangingPunct="0">
              <a:lnSpc>
                <a:spcPct val="110000"/>
              </a:lnSpc>
              <a:spcBef>
                <a:spcPct val="0"/>
              </a:spcBef>
              <a:spcAft>
                <a:spcPct val="0"/>
              </a:spcAft>
              <a:buClrTx/>
              <a:buSzTx/>
              <a:buFontTx/>
              <a:buNone/>
              <a:tabLst/>
            </a:pPr>
            <a:r>
              <a:rPr kumimoji="0" lang="sv-SE" altLang="sv-SE" b="0" i="0" u="none" strike="noStrike" cap="none" normalizeH="0" baseline="0" dirty="0" smtClean="0">
                <a:ln>
                  <a:noFill/>
                </a:ln>
                <a:solidFill>
                  <a:srgbClr val="333333"/>
                </a:solidFill>
                <a:effectLst/>
              </a:rPr>
              <a:t>Starka muskler avlastar lungorna, t ex vid backar/trappor och gör det möjligt att orka längre.</a:t>
            </a:r>
            <a:endParaRPr kumimoji="0" lang="sv-SE" altLang="sv-SE" b="1" i="0" u="none" strike="noStrike" cap="none" normalizeH="0" baseline="0" dirty="0" smtClean="0">
              <a:ln>
                <a:noFill/>
              </a:ln>
              <a:solidFill>
                <a:schemeClr val="tx1"/>
              </a:solidFill>
              <a:effectLst/>
            </a:endParaRP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18</a:t>
            </a:fld>
            <a:endParaRPr lang="sv-SE" altLang="sv-SE"/>
          </a:p>
        </p:txBody>
      </p:sp>
    </p:spTree>
    <p:extLst>
      <p:ext uri="{BB962C8B-B14F-4D97-AF65-F5344CB8AC3E}">
        <p14:creationId xmlns:p14="http://schemas.microsoft.com/office/powerpoint/2010/main" val="41869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20000"/>
              </a:lnSpc>
              <a:spcBef>
                <a:spcPct val="30000"/>
              </a:spcBef>
              <a:spcAft>
                <a:spcPct val="0"/>
              </a:spcAft>
              <a:buClrTx/>
              <a:buSzTx/>
              <a:buFont typeface="Arial" panose="020B0604020202020204" pitchFamily="34" charset="0"/>
              <a:buNone/>
              <a:tabLst/>
              <a:defRPr/>
            </a:pPr>
            <a:r>
              <a:rPr lang="sv-SE" sz="1200" b="0" kern="1200" dirty="0" smtClean="0">
                <a:solidFill>
                  <a:schemeClr val="tx1"/>
                </a:solidFill>
                <a:effectLst/>
                <a:ea typeface="+mn-ea"/>
              </a:rPr>
              <a:t>Sjukdomarna</a:t>
            </a:r>
            <a:r>
              <a:rPr lang="sv-SE" sz="1200" b="0" kern="1200" baseline="0" dirty="0" smtClean="0">
                <a:solidFill>
                  <a:schemeClr val="tx1"/>
                </a:solidFill>
                <a:effectLst/>
                <a:ea typeface="+mn-ea"/>
              </a:rPr>
              <a:t> finns inte med på </a:t>
            </a:r>
            <a:r>
              <a:rPr lang="sv-SE" sz="1200" b="0" kern="1200" baseline="0" dirty="0" err="1" smtClean="0">
                <a:solidFill>
                  <a:schemeClr val="tx1"/>
                </a:solidFill>
                <a:effectLst/>
                <a:ea typeface="+mn-ea"/>
              </a:rPr>
              <a:t>ppt</a:t>
            </a:r>
            <a:r>
              <a:rPr lang="sv-SE" sz="1200" b="0" kern="1200" baseline="0" dirty="0" smtClean="0">
                <a:solidFill>
                  <a:schemeClr val="tx1"/>
                </a:solidFill>
                <a:effectLst/>
                <a:ea typeface="+mn-ea"/>
              </a:rPr>
              <a:t>-bilden för att de är många och det kan bli överväldigande samt leda till en negativ inställning.</a:t>
            </a:r>
          </a:p>
          <a:p>
            <a:pPr marL="171450" indent="-171450">
              <a:buFont typeface="Arial" panose="020B0604020202020204" pitchFamily="34" charset="0"/>
              <a:buChar char="•"/>
            </a:pPr>
            <a:endParaRPr lang="sv-SE" sz="1200" b="0" kern="1200" dirty="0" smtClean="0">
              <a:solidFill>
                <a:schemeClr val="tx1"/>
              </a:solidFill>
              <a:effectLst/>
              <a:ea typeface="+mn-ea"/>
            </a:endParaRPr>
          </a:p>
          <a:p>
            <a:pPr marL="171450" indent="-171450">
              <a:buFont typeface="Arial" panose="020B0604020202020204" pitchFamily="34" charset="0"/>
              <a:buChar char="•"/>
            </a:pPr>
            <a:r>
              <a:rPr lang="sv-SE" sz="1200" b="0" kern="1200" dirty="0" smtClean="0">
                <a:solidFill>
                  <a:schemeClr val="tx1"/>
                </a:solidFill>
                <a:effectLst/>
                <a:ea typeface="+mn-ea"/>
              </a:rPr>
              <a:t>Berätta om de sjukdomar och tillstånd som är vanliga vid KOL</a:t>
            </a:r>
          </a:p>
          <a:p>
            <a:pPr marL="171450" indent="-171450">
              <a:buFont typeface="Arial" panose="020B0604020202020204" pitchFamily="34" charset="0"/>
              <a:buChar char="•"/>
            </a:pPr>
            <a:r>
              <a:rPr lang="sv-SE" sz="1200" b="0" kern="1200" baseline="0" dirty="0" smtClean="0">
                <a:solidFill>
                  <a:schemeClr val="tx1"/>
                </a:solidFill>
                <a:effectLst/>
                <a:ea typeface="+mn-ea"/>
              </a:rPr>
              <a:t>Betona vikten av att berätta om symtom och känslotillstånd för att kunna få rätt behandling</a:t>
            </a:r>
          </a:p>
          <a:p>
            <a:pPr marL="171450" indent="-171450">
              <a:buFont typeface="Arial" panose="020B0604020202020204" pitchFamily="34" charset="0"/>
              <a:buChar char="•"/>
            </a:pPr>
            <a:r>
              <a:rPr lang="sv-SE" sz="1200" b="0" kern="1200" baseline="0" dirty="0" smtClean="0">
                <a:solidFill>
                  <a:schemeClr val="tx1"/>
                </a:solidFill>
                <a:effectLst/>
                <a:ea typeface="+mn-ea"/>
              </a:rPr>
              <a:t>Samt att god egenvård hjälper vid många av sjukdomarna och tillstånden.</a:t>
            </a:r>
            <a:endParaRPr lang="sv-SE" sz="1200" b="0" kern="1200" dirty="0" smtClean="0">
              <a:solidFill>
                <a:schemeClr val="tx1"/>
              </a:solidFill>
              <a:effectLst/>
              <a:ea typeface="+mn-ea"/>
            </a:endParaRPr>
          </a:p>
          <a:p>
            <a:endParaRPr lang="sv-SE" sz="1200" b="1" kern="1200" dirty="0" smtClean="0">
              <a:solidFill>
                <a:schemeClr val="tx1"/>
              </a:solidFill>
              <a:effectLst/>
              <a:ea typeface="+mn-ea"/>
            </a:endParaRPr>
          </a:p>
          <a:p>
            <a:r>
              <a:rPr lang="sv-SE" sz="1200" b="1" kern="1200" dirty="0" smtClean="0">
                <a:solidFill>
                  <a:schemeClr val="tx1"/>
                </a:solidFill>
                <a:effectLst/>
                <a:ea typeface="+mn-ea"/>
              </a:rPr>
              <a:t>Samsjuklighet även kallad</a:t>
            </a:r>
            <a:r>
              <a:rPr lang="sv-SE" sz="1200" b="1" kern="1200" baseline="0" dirty="0" smtClean="0">
                <a:solidFill>
                  <a:schemeClr val="tx1"/>
                </a:solidFill>
                <a:effectLst/>
                <a:ea typeface="+mn-ea"/>
              </a:rPr>
              <a:t> dubbeldiagnos:</a:t>
            </a:r>
            <a:endParaRPr lang="sv-SE" sz="1200" kern="1200" dirty="0" smtClean="0">
              <a:solidFill>
                <a:schemeClr val="tx1"/>
              </a:solidFill>
              <a:effectLst/>
              <a:ea typeface="+mn-ea"/>
            </a:endParaRPr>
          </a:p>
          <a:p>
            <a:pPr marL="171450" indent="-171450">
              <a:buFont typeface="Arial" panose="020B0604020202020204" pitchFamily="34" charset="0"/>
              <a:buChar char="•"/>
            </a:pPr>
            <a:r>
              <a:rPr lang="sv-SE" sz="1200" kern="1200" dirty="0" smtClean="0">
                <a:solidFill>
                  <a:schemeClr val="tx1"/>
                </a:solidFill>
                <a:effectLst/>
                <a:ea typeface="+mn-ea"/>
              </a:rPr>
              <a:t>Ungefär varannan person med KOL har också en annan sjukdom (så kallad </a:t>
            </a:r>
            <a:r>
              <a:rPr lang="sv-SE" sz="1200" kern="1200" dirty="0" err="1" smtClean="0">
                <a:solidFill>
                  <a:schemeClr val="tx1"/>
                </a:solidFill>
                <a:effectLst/>
                <a:ea typeface="+mn-ea"/>
              </a:rPr>
              <a:t>samsjuklighet</a:t>
            </a:r>
            <a:r>
              <a:rPr lang="sv-SE" sz="1200" kern="1200" dirty="0" smtClean="0">
                <a:solidFill>
                  <a:schemeClr val="tx1"/>
                </a:solidFill>
                <a:effectLst/>
                <a:ea typeface="+mn-ea"/>
              </a:rPr>
              <a:t>/dubbeldiagnos) </a:t>
            </a:r>
          </a:p>
          <a:p>
            <a:pPr marL="171450" indent="-171450">
              <a:buFont typeface="Arial" panose="020B0604020202020204" pitchFamily="34" charset="0"/>
              <a:buChar char="•"/>
            </a:pPr>
            <a:r>
              <a:rPr lang="sv-SE" sz="1200" kern="1200" dirty="0" smtClean="0">
                <a:solidFill>
                  <a:schemeClr val="tx1"/>
                </a:solidFill>
                <a:effectLst/>
                <a:ea typeface="+mn-ea"/>
              </a:rPr>
              <a:t>Den vanligaste är hjärt- och kärlsjukdom (högt blodtryck, kranskärlssjukdom, hjärtsvikt, rytmrubbningar). </a:t>
            </a:r>
          </a:p>
          <a:p>
            <a:pPr marL="171450" indent="-171450">
              <a:buFont typeface="Arial" panose="020B0604020202020204" pitchFamily="34" charset="0"/>
              <a:buChar char="•"/>
            </a:pPr>
            <a:r>
              <a:rPr lang="sv-SE" sz="1200" kern="1200" dirty="0" smtClean="0">
                <a:solidFill>
                  <a:schemeClr val="tx1"/>
                </a:solidFill>
                <a:effectLst/>
                <a:ea typeface="+mn-ea"/>
              </a:rPr>
              <a:t>En av fyra personer med KOL lider av hjärtsvikt. </a:t>
            </a:r>
          </a:p>
          <a:p>
            <a:pPr marL="171450" indent="-171450">
              <a:buFont typeface="Arial" panose="020B0604020202020204" pitchFamily="34" charset="0"/>
              <a:buChar char="•"/>
            </a:pPr>
            <a:r>
              <a:rPr lang="sv-SE" sz="1200" kern="1200" dirty="0" smtClean="0">
                <a:solidFill>
                  <a:schemeClr val="tx1"/>
                </a:solidFill>
                <a:effectLst/>
                <a:ea typeface="+mn-ea"/>
              </a:rPr>
              <a:t>Ungefär 15 % har högt blodtryck och 10 % har haft en hjärtinfarkt.</a:t>
            </a:r>
          </a:p>
          <a:p>
            <a:pPr marL="171450" indent="-171450">
              <a:buFont typeface="Arial" panose="020B0604020202020204" pitchFamily="34" charset="0"/>
              <a:buChar char="•"/>
            </a:pPr>
            <a:endParaRPr lang="sv-SE" sz="1200" kern="1200" dirty="0" smtClean="0">
              <a:solidFill>
                <a:schemeClr val="tx1"/>
              </a:solidFill>
              <a:effectLst/>
              <a:ea typeface="+mn-ea"/>
            </a:endParaRPr>
          </a:p>
          <a:p>
            <a:pPr marL="0" indent="0">
              <a:buFont typeface="Arial" panose="020B0604020202020204" pitchFamily="34" charset="0"/>
              <a:buNone/>
            </a:pPr>
            <a:r>
              <a:rPr lang="sv-SE" sz="1200" b="1" kern="1200" dirty="0" smtClean="0">
                <a:solidFill>
                  <a:schemeClr val="tx1"/>
                </a:solidFill>
                <a:effectLst/>
                <a:ea typeface="+mn-ea"/>
              </a:rPr>
              <a:t>Vanliga sjukdomar och tillstånd vid KOL är:</a:t>
            </a:r>
          </a:p>
          <a:p>
            <a:pPr marL="171450" indent="-171450">
              <a:buFont typeface="Arial" panose="020B0604020202020204" pitchFamily="34" charset="0"/>
              <a:buChar char="•"/>
            </a:pPr>
            <a:r>
              <a:rPr lang="sv-SE" sz="1200" kern="1200" dirty="0" smtClean="0">
                <a:solidFill>
                  <a:schemeClr val="tx1"/>
                </a:solidFill>
                <a:effectLst/>
                <a:ea typeface="+mn-ea"/>
              </a:rPr>
              <a:t>Hjärt- och kärlsjukdom </a:t>
            </a:r>
          </a:p>
          <a:p>
            <a:pPr marL="171450" lvl="0" indent="-171450">
              <a:buFont typeface="Arial" panose="020B0604020202020204" pitchFamily="34" charset="0"/>
              <a:buChar char="•"/>
            </a:pPr>
            <a:r>
              <a:rPr lang="sv-SE" sz="1200" kern="1200" dirty="0" smtClean="0">
                <a:solidFill>
                  <a:schemeClr val="tx1"/>
                </a:solidFill>
                <a:effectLst/>
                <a:ea typeface="+mn-ea"/>
              </a:rPr>
              <a:t>Diabetes</a:t>
            </a:r>
          </a:p>
          <a:p>
            <a:pPr marL="171450" lvl="0" indent="-171450">
              <a:buFont typeface="Arial" panose="020B0604020202020204" pitchFamily="34" charset="0"/>
              <a:buChar char="•"/>
            </a:pPr>
            <a:r>
              <a:rPr lang="sv-SE" sz="1200" kern="1200" dirty="0" smtClean="0">
                <a:solidFill>
                  <a:schemeClr val="tx1"/>
                </a:solidFill>
                <a:effectLst/>
                <a:ea typeface="+mn-ea"/>
              </a:rPr>
              <a:t>Lungcancer</a:t>
            </a:r>
          </a:p>
          <a:p>
            <a:pPr marL="171450" lvl="0" indent="-171450">
              <a:buFont typeface="Arial" panose="020B0604020202020204" pitchFamily="34" charset="0"/>
              <a:buChar char="•"/>
            </a:pPr>
            <a:r>
              <a:rPr lang="sv-SE" sz="1200" kern="1200" dirty="0" smtClean="0">
                <a:solidFill>
                  <a:schemeClr val="tx1"/>
                </a:solidFill>
                <a:effectLst/>
                <a:ea typeface="+mn-ea"/>
              </a:rPr>
              <a:t>Benskörhet</a:t>
            </a:r>
          </a:p>
          <a:p>
            <a:pPr marL="171450" lvl="0" indent="-171450">
              <a:buFont typeface="Arial" panose="020B0604020202020204" pitchFamily="34" charset="0"/>
              <a:buChar char="•"/>
            </a:pPr>
            <a:r>
              <a:rPr lang="sv-SE" sz="1200" kern="1200" dirty="0" smtClean="0">
                <a:solidFill>
                  <a:schemeClr val="tx1"/>
                </a:solidFill>
                <a:effectLst/>
                <a:ea typeface="+mn-ea"/>
              </a:rPr>
              <a:t>Urinläckage/inkontinens</a:t>
            </a:r>
          </a:p>
          <a:p>
            <a:pPr marL="171450" lvl="0" indent="-171450">
              <a:buFont typeface="Arial" panose="020B0604020202020204" pitchFamily="34" charset="0"/>
              <a:buChar char="•"/>
            </a:pPr>
            <a:r>
              <a:rPr lang="sv-SE" sz="1200" kern="1200" dirty="0" smtClean="0">
                <a:solidFill>
                  <a:schemeClr val="tx1"/>
                </a:solidFill>
                <a:effectLst/>
                <a:ea typeface="+mn-ea"/>
              </a:rPr>
              <a:t>Sömnproblem</a:t>
            </a:r>
          </a:p>
          <a:p>
            <a:pPr marL="171450" lvl="0" indent="-171450">
              <a:buFont typeface="Arial" panose="020B0604020202020204" pitchFamily="34" charset="0"/>
              <a:buChar char="•"/>
            </a:pPr>
            <a:r>
              <a:rPr lang="sv-SE" sz="1200" kern="1200" dirty="0" smtClean="0">
                <a:solidFill>
                  <a:schemeClr val="tx1"/>
                </a:solidFill>
                <a:effectLst/>
                <a:ea typeface="+mn-ea"/>
              </a:rPr>
              <a:t>Nedsatt muskelstyrka, muskeluthållighet och balans</a:t>
            </a:r>
          </a:p>
          <a:p>
            <a:pPr marL="171450" lvl="0" indent="-171450">
              <a:buFont typeface="Arial" panose="020B0604020202020204" pitchFamily="34" charset="0"/>
              <a:buChar char="•"/>
            </a:pPr>
            <a:r>
              <a:rPr lang="sv-SE" sz="1200" kern="1200" dirty="0" smtClean="0">
                <a:solidFill>
                  <a:schemeClr val="tx1"/>
                </a:solidFill>
                <a:effectLst/>
                <a:ea typeface="+mn-ea"/>
              </a:rPr>
              <a:t>Nedstämdhet och depression</a:t>
            </a:r>
          </a:p>
          <a:p>
            <a:pPr marL="171450" lvl="0" indent="-171450">
              <a:buFont typeface="Arial" panose="020B0604020202020204" pitchFamily="34" charset="0"/>
              <a:buChar char="•"/>
            </a:pPr>
            <a:r>
              <a:rPr lang="sv-SE" sz="1200" kern="1200" dirty="0" smtClean="0">
                <a:solidFill>
                  <a:schemeClr val="tx1"/>
                </a:solidFill>
                <a:effectLst/>
                <a:ea typeface="+mn-ea"/>
              </a:rPr>
              <a:t>Oro och ångest</a:t>
            </a:r>
          </a:p>
          <a:p>
            <a:pPr marL="171450" lvl="0" indent="-171450">
              <a:buFont typeface="Arial" panose="020B0604020202020204" pitchFamily="34" charset="0"/>
              <a:buChar char="•"/>
            </a:pPr>
            <a:r>
              <a:rPr lang="sv-SE" sz="1200" kern="1200" dirty="0" smtClean="0">
                <a:solidFill>
                  <a:schemeClr val="tx1"/>
                </a:solidFill>
                <a:effectLst/>
                <a:ea typeface="+mn-ea"/>
              </a:rPr>
              <a:t>Påverkad kognitiv förmåga och reaktionsförmåga</a:t>
            </a:r>
          </a:p>
          <a:p>
            <a:pPr marL="171450" lvl="0" indent="-171450">
              <a:buFont typeface="Arial" panose="020B0604020202020204" pitchFamily="34" charset="0"/>
              <a:buChar char="•"/>
            </a:pPr>
            <a:r>
              <a:rPr lang="sv-SE" sz="1200" dirty="0" smtClean="0"/>
              <a:t>Sväljsvårigheter</a:t>
            </a:r>
            <a:endParaRPr lang="sv-SE" sz="1200" kern="1200" dirty="0" smtClean="0">
              <a:solidFill>
                <a:schemeClr val="tx1"/>
              </a:solidFill>
              <a:effectLst/>
              <a:ea typeface="+mn-ea"/>
            </a:endParaRPr>
          </a:p>
          <a:p>
            <a:pPr marL="171450" lvl="0" indent="-171450">
              <a:buFont typeface="Arial" panose="020B0604020202020204" pitchFamily="34" charset="0"/>
              <a:buChar char="•"/>
            </a:pPr>
            <a:endParaRPr lang="sv-SE" sz="1200" kern="1200" dirty="0" smtClean="0">
              <a:solidFill>
                <a:schemeClr val="tx1"/>
              </a:solidFill>
              <a:effectLst/>
              <a:ea typeface="+mn-ea"/>
            </a:endParaRPr>
          </a:p>
          <a:p>
            <a:r>
              <a:rPr lang="sv-SE" sz="1200" b="1" i="0" kern="1200" dirty="0" smtClean="0">
                <a:solidFill>
                  <a:schemeClr val="tx1"/>
                </a:solidFill>
                <a:effectLst/>
                <a:ea typeface="+mn-ea"/>
              </a:rPr>
              <a:t>Det går att göra mycket för sin hälsa</a:t>
            </a:r>
          </a:p>
          <a:p>
            <a:pPr>
              <a:lnSpc>
                <a:spcPct val="120000"/>
              </a:lnSpc>
            </a:pPr>
            <a:r>
              <a:rPr lang="sv-SE" sz="1200" kern="1200" dirty="0" smtClean="0">
                <a:solidFill>
                  <a:schemeClr val="tx1"/>
                </a:solidFill>
                <a:effectLst/>
                <a:ea typeface="+mn-ea"/>
              </a:rPr>
              <a:t>Många av de sjukdomarna och tillstånden som beskrivs ovan går att påverka genom fysisk aktivitet och en god livsstil.</a:t>
            </a:r>
          </a:p>
          <a:p>
            <a:r>
              <a:rPr lang="sv-SE" sz="1200" kern="1200" dirty="0" smtClean="0">
                <a:solidFill>
                  <a:schemeClr val="tx1"/>
                </a:solidFill>
                <a:effectLst/>
                <a:ea typeface="+mn-ea"/>
              </a:rPr>
              <a:t> </a:t>
            </a:r>
          </a:p>
          <a:p>
            <a:pPr marL="171450" lvl="0" indent="-171450">
              <a:buFont typeface="Arial" panose="020B0604020202020204" pitchFamily="34" charset="0"/>
              <a:buChar char="•"/>
            </a:pPr>
            <a:r>
              <a:rPr lang="sv-SE" sz="1200" kern="1200" dirty="0" smtClean="0">
                <a:solidFill>
                  <a:schemeClr val="tx1"/>
                </a:solidFill>
                <a:effectLst/>
                <a:ea typeface="+mn-ea"/>
              </a:rPr>
              <a:t>Att </a:t>
            </a:r>
            <a:r>
              <a:rPr lang="sv-SE" sz="1200" u="none" strike="noStrike" kern="1200" dirty="0" smtClean="0">
                <a:solidFill>
                  <a:schemeClr val="tx1"/>
                </a:solidFill>
                <a:effectLst/>
                <a:ea typeface="+mn-ea"/>
                <a:hlinkClick r:id="rId3"/>
              </a:rPr>
              <a:t>sluta röka</a:t>
            </a:r>
            <a:r>
              <a:rPr lang="sv-SE" sz="1200" kern="1200" dirty="0" smtClean="0">
                <a:solidFill>
                  <a:schemeClr val="tx1"/>
                </a:solidFill>
                <a:effectLst/>
                <a:ea typeface="+mn-ea"/>
              </a:rPr>
              <a:t> stor betydelse vid hjärt- och kärlsjukdom, diabetes och benskörhet.</a:t>
            </a:r>
          </a:p>
          <a:p>
            <a:pPr marL="171450" lvl="0" indent="-171450">
              <a:buFont typeface="Arial" panose="020B0604020202020204" pitchFamily="34" charset="0"/>
              <a:buChar char="•"/>
            </a:pPr>
            <a:r>
              <a:rPr lang="sv-SE" sz="1200" u="none" strike="noStrike" kern="1200" dirty="0" smtClean="0">
                <a:solidFill>
                  <a:schemeClr val="tx1"/>
                </a:solidFill>
                <a:effectLst/>
                <a:ea typeface="+mn-ea"/>
                <a:hlinkClick r:id="rId4"/>
              </a:rPr>
              <a:t>Fysisk aktivitet</a:t>
            </a:r>
            <a:r>
              <a:rPr lang="sv-SE" sz="1200" kern="1200" dirty="0" smtClean="0">
                <a:solidFill>
                  <a:schemeClr val="tx1"/>
                </a:solidFill>
                <a:effectLst/>
                <a:ea typeface="+mn-ea"/>
              </a:rPr>
              <a:t> har god effekt vid hjärt- och kärlsjukdom, diabetes, benskörhet, nedstämdhet, depression och sömnproblem.</a:t>
            </a:r>
          </a:p>
          <a:p>
            <a:pPr marL="171450" lvl="0" indent="-171450">
              <a:buFont typeface="Arial" panose="020B0604020202020204" pitchFamily="34" charset="0"/>
              <a:buChar char="•"/>
            </a:pPr>
            <a:r>
              <a:rPr lang="sv-SE" sz="1200" kern="1200" dirty="0" smtClean="0">
                <a:solidFill>
                  <a:schemeClr val="tx1"/>
                </a:solidFill>
                <a:effectLst/>
                <a:ea typeface="+mn-ea"/>
              </a:rPr>
              <a:t>Vid KOL riskerar balansen att bli sämre vilket ökar risken att ramla och få frakturer - särskilt vid benskörhet. Balansen går att träna upp med </a:t>
            </a:r>
            <a:r>
              <a:rPr lang="sv-SE" sz="1200" u="none" strike="noStrike" kern="1200" dirty="0" smtClean="0">
                <a:solidFill>
                  <a:schemeClr val="tx1"/>
                </a:solidFill>
                <a:effectLst/>
                <a:ea typeface="+mn-ea"/>
                <a:hlinkClick r:id="rId5"/>
              </a:rPr>
              <a:t>balansövningar </a:t>
            </a:r>
            <a:r>
              <a:rPr lang="sv-SE" sz="1200" kern="1200" dirty="0" smtClean="0">
                <a:solidFill>
                  <a:schemeClr val="tx1"/>
                </a:solidFill>
                <a:effectLst/>
                <a:ea typeface="+mn-ea"/>
              </a:rPr>
              <a:t>så att risken att ramla minskar.</a:t>
            </a:r>
          </a:p>
          <a:p>
            <a:pPr marL="171450" lvl="0" indent="-171450">
              <a:buFont typeface="Arial" panose="020B0604020202020204" pitchFamily="34" charset="0"/>
              <a:buChar char="•"/>
            </a:pPr>
            <a:r>
              <a:rPr lang="sv-SE" sz="1200" kern="1200" dirty="0" smtClean="0">
                <a:solidFill>
                  <a:schemeClr val="tx1"/>
                </a:solidFill>
                <a:effectLst/>
                <a:ea typeface="+mn-ea"/>
              </a:rPr>
              <a:t>Man kan </a:t>
            </a:r>
            <a:r>
              <a:rPr lang="sv-SE" sz="1200" u="none" strike="noStrike" kern="1200" dirty="0" smtClean="0">
                <a:solidFill>
                  <a:schemeClr val="tx1"/>
                </a:solidFill>
                <a:effectLst/>
                <a:ea typeface="+mn-ea"/>
                <a:hlinkClick r:id="rId6"/>
              </a:rPr>
              <a:t>träna bäckenbotten</a:t>
            </a:r>
            <a:r>
              <a:rPr lang="sv-SE" sz="1200" kern="1200" dirty="0" smtClean="0">
                <a:solidFill>
                  <a:schemeClr val="tx1"/>
                </a:solidFill>
                <a:effectLst/>
                <a:ea typeface="+mn-ea"/>
              </a:rPr>
              <a:t> så att problem med inkontinens lindras eller försvinner helt.</a:t>
            </a:r>
          </a:p>
          <a:p>
            <a:pPr marL="171450" lvl="0" indent="-171450">
              <a:buFont typeface="Arial" panose="020B0604020202020204" pitchFamily="34" charset="0"/>
              <a:buChar char="•"/>
            </a:pPr>
            <a:endParaRPr lang="sv-SE" sz="1200" kern="1200" dirty="0" smtClean="0">
              <a:solidFill>
                <a:schemeClr val="tx1"/>
              </a:solidFill>
              <a:effectLst/>
              <a:ea typeface="+mn-ea"/>
            </a:endParaRPr>
          </a:p>
          <a:p>
            <a:endParaRPr lang="sv-SE" sz="1200" kern="1200" dirty="0" smtClean="0">
              <a:solidFill>
                <a:schemeClr val="tx1"/>
              </a:solidFill>
              <a:effectLst/>
              <a:ea typeface="+mn-ea"/>
            </a:endParaRP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19</a:t>
            </a:fld>
            <a:endParaRPr lang="sv-SE" altLang="sv-SE"/>
          </a:p>
        </p:txBody>
      </p:sp>
    </p:spTree>
    <p:extLst>
      <p:ext uri="{BB962C8B-B14F-4D97-AF65-F5344CB8AC3E}">
        <p14:creationId xmlns:p14="http://schemas.microsoft.com/office/powerpoint/2010/main" val="369200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Om du vill berätta mer utförligt om dagen:</a:t>
            </a:r>
          </a:p>
          <a:p>
            <a:endParaRPr lang="sv-SE" dirty="0" smtClean="0"/>
          </a:p>
          <a:p>
            <a:r>
              <a:rPr lang="sv-SE" b="1" dirty="0" smtClean="0"/>
              <a:t>Introduktion</a:t>
            </a:r>
          </a:p>
          <a:p>
            <a:pPr marL="171450" indent="-171450">
              <a:buFont typeface="Arial" panose="020B0604020202020204" pitchFamily="34" charset="0"/>
              <a:buChar char="•"/>
            </a:pPr>
            <a:r>
              <a:rPr lang="sv-SE" baseline="0" dirty="0" smtClean="0"/>
              <a:t>Presentation av handledare och deltagare.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smtClean="0"/>
              <a:t>Utbildningens</a:t>
            </a:r>
            <a:r>
              <a:rPr lang="sv-SE" baseline="0" dirty="0" smtClean="0"/>
              <a:t> syfte och upplägg.</a:t>
            </a:r>
            <a:endParaRPr lang="sv-SE" dirty="0" smtClean="0"/>
          </a:p>
          <a:p>
            <a:endParaRPr lang="sv-SE" dirty="0" smtClean="0"/>
          </a:p>
          <a:p>
            <a:r>
              <a:rPr lang="sv-SE" b="1" dirty="0" smtClean="0"/>
              <a:t>Din kropp</a:t>
            </a:r>
            <a:r>
              <a:rPr lang="sv-SE" b="1" baseline="0" dirty="0" smtClean="0"/>
              <a:t> med KOL</a:t>
            </a:r>
          </a:p>
          <a:p>
            <a:pPr marL="171450" lvl="0" indent="-171450">
              <a:buFont typeface="Arial" panose="020B0604020202020204" pitchFamily="34" charset="0"/>
              <a:buChar char="•"/>
            </a:pPr>
            <a:r>
              <a:rPr lang="sv-SE" dirty="0" smtClean="0"/>
              <a:t>Hur fungerar den friska lungan.</a:t>
            </a:r>
          </a:p>
          <a:p>
            <a:pPr marL="171450" lvl="0" indent="-171450">
              <a:buFont typeface="Arial" panose="020B0604020202020204" pitchFamily="34" charset="0"/>
              <a:buChar char="•"/>
            </a:pPr>
            <a:r>
              <a:rPr lang="sv-SE" dirty="0" smtClean="0"/>
              <a:t>Vad händer med lungan vid KOL?</a:t>
            </a:r>
          </a:p>
          <a:p>
            <a:pPr marL="171450" lvl="0" indent="-171450">
              <a:buFont typeface="Arial" panose="020B0604020202020204" pitchFamily="34" charset="0"/>
              <a:buChar char="•"/>
            </a:pPr>
            <a:r>
              <a:rPr lang="sv-SE" dirty="0" smtClean="0"/>
              <a:t>Hur påverkas resten av  kroppen?</a:t>
            </a:r>
          </a:p>
          <a:p>
            <a:endParaRPr lang="sv-SE" baseline="0" dirty="0" smtClean="0"/>
          </a:p>
          <a:p>
            <a:r>
              <a:rPr lang="sv-SE" b="1" baseline="0" dirty="0" smtClean="0"/>
              <a:t>Att få KOL idag – och resten av livet</a:t>
            </a:r>
          </a:p>
          <a:p>
            <a:pPr marL="171450" lvl="0" indent="-171450">
              <a:buFont typeface="Arial" panose="020B0604020202020204" pitchFamily="34" charset="0"/>
              <a:buChar char="•"/>
            </a:pPr>
            <a:r>
              <a:rPr lang="sv-SE" dirty="0" smtClean="0"/>
              <a:t>Reaktioner på en kronisk sjukdom.</a:t>
            </a:r>
          </a:p>
          <a:p>
            <a:pPr marL="171450" lvl="0" indent="-171450">
              <a:buFont typeface="Arial" panose="020B0604020202020204" pitchFamily="34" charset="0"/>
              <a:buChar char="•"/>
            </a:pPr>
            <a:r>
              <a:rPr lang="sv-SE" dirty="0" smtClean="0"/>
              <a:t>Att acceptera är nödvändigt för att gå vidare.</a:t>
            </a:r>
          </a:p>
          <a:p>
            <a:pPr marL="171450" lvl="0" indent="-171450">
              <a:buFont typeface="Arial" panose="020B0604020202020204" pitchFamily="34" charset="0"/>
              <a:buChar char="•"/>
            </a:pPr>
            <a:endParaRPr lang="sv-SE" dirty="0" smtClean="0"/>
          </a:p>
          <a:p>
            <a:pPr marL="0" lvl="0" indent="0">
              <a:buFont typeface="Arial" panose="020B0604020202020204" pitchFamily="34" charset="0"/>
              <a:buNone/>
            </a:pPr>
            <a:r>
              <a:rPr lang="sv-SE" dirty="0" smtClean="0"/>
              <a:t>Man kan göra mycket</a:t>
            </a:r>
            <a:r>
              <a:rPr lang="sv-SE" baseline="0" dirty="0" smtClean="0"/>
              <a:t> själv för att må så bra som möjligt med KOL.</a:t>
            </a:r>
            <a:endParaRPr lang="sv-SE" dirty="0" smtClean="0"/>
          </a:p>
          <a:p>
            <a:endParaRPr lang="sv-SE" dirty="0" smtClean="0"/>
          </a:p>
          <a:p>
            <a:endParaRPr lang="sv-SE" baseline="0" dirty="0" smtClean="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a:t>
            </a:fld>
            <a:endParaRPr lang="sv-SE" altLang="sv-SE"/>
          </a:p>
        </p:txBody>
      </p:sp>
    </p:spTree>
    <p:extLst>
      <p:ext uri="{BB962C8B-B14F-4D97-AF65-F5344CB8AC3E}">
        <p14:creationId xmlns:p14="http://schemas.microsoft.com/office/powerpoint/2010/main" val="4023714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lvl="0" indent="0">
              <a:lnSpc>
                <a:spcPct val="110000"/>
              </a:lnSpc>
              <a:buFontTx/>
              <a:buNone/>
            </a:pPr>
            <a:r>
              <a:rPr lang="sv-SE" kern="1200" baseline="0" dirty="0" smtClean="0">
                <a:solidFill>
                  <a:schemeClr val="tx1"/>
                </a:solidFill>
                <a:effectLst/>
                <a:ea typeface="+mn-ea"/>
              </a:rPr>
              <a:t>Det viktigaste är att sluta röka och träna regelbundet. </a:t>
            </a:r>
          </a:p>
          <a:p>
            <a:pPr marL="0" lvl="0" indent="0">
              <a:lnSpc>
                <a:spcPct val="110000"/>
              </a:lnSpc>
              <a:buFontTx/>
              <a:buNone/>
            </a:pPr>
            <a:endParaRPr lang="sv-SE" b="1" kern="1200" baseline="0" dirty="0" smtClean="0">
              <a:solidFill>
                <a:schemeClr val="tx1"/>
              </a:solidFill>
              <a:effectLst/>
              <a:ea typeface="+mn-ea"/>
            </a:endParaRPr>
          </a:p>
          <a:p>
            <a:pPr marL="0" lvl="0" indent="0">
              <a:lnSpc>
                <a:spcPct val="110000"/>
              </a:lnSpc>
              <a:buFontTx/>
              <a:buNone/>
            </a:pPr>
            <a:r>
              <a:rPr lang="sv-SE" sz="900" b="1" kern="1200" dirty="0" smtClean="0">
                <a:solidFill>
                  <a:schemeClr val="tx1"/>
                </a:solidFill>
                <a:effectLst/>
                <a:latin typeface="Verdana"/>
                <a:ea typeface="+mn-ea"/>
                <a:cs typeface="Verdana"/>
              </a:rPr>
              <a:t>För att orka vara fysiskt aktiv och träna behöver man</a:t>
            </a:r>
            <a:r>
              <a:rPr lang="sv-SE" b="1" kern="1200" baseline="0" dirty="0" smtClean="0">
                <a:solidFill>
                  <a:schemeClr val="tx1"/>
                </a:solidFill>
                <a:effectLst/>
                <a:ea typeface="+mn-ea"/>
              </a:rPr>
              <a:t>:</a:t>
            </a:r>
          </a:p>
          <a:p>
            <a:pPr marL="171450" lvl="0" indent="-171450">
              <a:lnSpc>
                <a:spcPct val="110000"/>
              </a:lnSpc>
              <a:buFont typeface="Arial" panose="020B0604020202020204" pitchFamily="34" charset="0"/>
              <a:buChar char="•"/>
            </a:pPr>
            <a:r>
              <a:rPr lang="sv-SE" dirty="0"/>
              <a:t>T</a:t>
            </a:r>
            <a:r>
              <a:rPr lang="sv-SE" kern="1200" baseline="0" dirty="0" smtClean="0">
                <a:solidFill>
                  <a:schemeClr val="tx1"/>
                </a:solidFill>
                <a:effectLst/>
                <a:ea typeface="+mn-ea"/>
              </a:rPr>
              <a:t>a sina läkemedel på rätt sätt och vid rätt tid.</a:t>
            </a:r>
          </a:p>
          <a:p>
            <a:pPr marL="171450" lvl="0" indent="-171450">
              <a:lnSpc>
                <a:spcPct val="110000"/>
              </a:lnSpc>
              <a:buFont typeface="Arial" panose="020B0604020202020204" pitchFamily="34" charset="0"/>
              <a:buChar char="•"/>
            </a:pPr>
            <a:r>
              <a:rPr lang="sv-SE" dirty="0"/>
              <a:t>Ä</a:t>
            </a:r>
            <a:r>
              <a:rPr lang="sv-SE" kern="1200" baseline="0" dirty="0" smtClean="0">
                <a:solidFill>
                  <a:schemeClr val="tx1"/>
                </a:solidFill>
                <a:effectLst/>
                <a:ea typeface="+mn-ea"/>
              </a:rPr>
              <a:t>ta bra mat (eventuellt anpassad efter sjukdomen.</a:t>
            </a:r>
          </a:p>
          <a:p>
            <a:pPr marL="171450" lvl="0" indent="-171450">
              <a:lnSpc>
                <a:spcPct val="110000"/>
              </a:lnSpc>
              <a:buFont typeface="Arial" panose="020B0604020202020204" pitchFamily="34" charset="0"/>
              <a:buChar char="•"/>
            </a:pPr>
            <a:r>
              <a:rPr lang="sv-SE" kern="1200" baseline="0" dirty="0" smtClean="0">
                <a:solidFill>
                  <a:schemeClr val="tx1"/>
                </a:solidFill>
                <a:effectLst/>
                <a:ea typeface="+mn-ea"/>
              </a:rPr>
              <a:t>Återhämning och god sömn.</a:t>
            </a: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20</a:t>
            </a:fld>
            <a:endParaRPr lang="sv-SE" altLang="sv-SE"/>
          </a:p>
        </p:txBody>
      </p:sp>
    </p:spTree>
    <p:extLst>
      <p:ext uri="{BB962C8B-B14F-4D97-AF65-F5344CB8AC3E}">
        <p14:creationId xmlns:p14="http://schemas.microsoft.com/office/powerpoint/2010/main" val="194632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50" y="4714875"/>
            <a:ext cx="5438775" cy="4714875"/>
          </a:xfrm>
        </p:spPr>
        <p:txBody>
          <a:bodyPr>
            <a:noAutofit/>
          </a:bodyPr>
          <a:lstStyle/>
          <a:p>
            <a:r>
              <a:rPr lang="sv-SE" sz="800" b="1" i="0" kern="1200" dirty="0" smtClean="0">
                <a:solidFill>
                  <a:schemeClr val="tx1"/>
                </a:solidFill>
                <a:effectLst/>
                <a:ea typeface="+mn-ea"/>
              </a:rPr>
              <a:t>Uppgift</a:t>
            </a:r>
            <a:r>
              <a:rPr lang="sv-SE" sz="800" b="1" i="0" kern="1200" baseline="0" dirty="0" smtClean="0">
                <a:solidFill>
                  <a:schemeClr val="tx1"/>
                </a:solidFill>
                <a:effectLst/>
                <a:ea typeface="+mn-ea"/>
              </a:rPr>
              <a:t> 4</a:t>
            </a:r>
            <a:r>
              <a:rPr lang="sv-SE" sz="800" i="0" kern="1200" baseline="0" dirty="0" smtClean="0">
                <a:solidFill>
                  <a:schemeClr val="tx1"/>
                </a:solidFill>
                <a:effectLst/>
                <a:ea typeface="+mn-ea"/>
              </a:rPr>
              <a:t>: Sant och falsk om rökning</a:t>
            </a:r>
          </a:p>
          <a:p>
            <a:endParaRPr lang="sv-SE" sz="800" b="0" i="0" kern="1200" baseline="0" dirty="0" smtClean="0">
              <a:solidFill>
                <a:schemeClr val="tx1"/>
              </a:solidFill>
              <a:effectLst/>
              <a:ea typeface="+mn-ea"/>
            </a:endParaRPr>
          </a:p>
          <a:p>
            <a:r>
              <a:rPr lang="sv-SE" sz="800" b="1" i="0" kern="1200" baseline="0" dirty="0" smtClean="0">
                <a:solidFill>
                  <a:schemeClr val="tx1"/>
                </a:solidFill>
                <a:effectLst/>
                <a:ea typeface="+mn-ea"/>
              </a:rPr>
              <a:t>Tid:</a:t>
            </a:r>
            <a:r>
              <a:rPr lang="sv-SE" sz="800" b="1" i="0" kern="1200" dirty="0" smtClean="0">
                <a:solidFill>
                  <a:schemeClr val="tx1"/>
                </a:solidFill>
                <a:effectLst/>
                <a:ea typeface="+mn-ea"/>
              </a:rPr>
              <a:t> </a:t>
            </a:r>
            <a:r>
              <a:rPr lang="sv-SE" sz="800" b="0" i="0" kern="1200" baseline="0" dirty="0" smtClean="0">
                <a:solidFill>
                  <a:schemeClr val="tx1"/>
                </a:solidFill>
                <a:effectLst/>
                <a:ea typeface="+mn-ea"/>
              </a:rPr>
              <a:t>5 min</a:t>
            </a:r>
          </a:p>
          <a:p>
            <a:endParaRPr lang="sv-SE" sz="800" b="0" i="0" kern="1200" baseline="0" dirty="0" smtClean="0">
              <a:solidFill>
                <a:schemeClr val="tx1"/>
              </a:solidFill>
              <a:effectLst/>
              <a:ea typeface="+mn-ea"/>
            </a:endParaRPr>
          </a:p>
          <a:p>
            <a:r>
              <a:rPr lang="sv-SE" sz="800" b="1" i="0" kern="1200" baseline="0" dirty="0" smtClean="0">
                <a:solidFill>
                  <a:schemeClr val="tx1"/>
                </a:solidFill>
                <a:effectLst/>
                <a:ea typeface="+mn-ea"/>
              </a:rPr>
              <a:t>Hur:</a:t>
            </a:r>
          </a:p>
          <a:p>
            <a:r>
              <a:rPr lang="sv-SE" sz="800" b="0" i="0" kern="1200" baseline="0" dirty="0" smtClean="0">
                <a:solidFill>
                  <a:schemeClr val="tx1"/>
                </a:solidFill>
                <a:effectLst/>
                <a:ea typeface="+mn-ea"/>
              </a:rPr>
              <a:t>I storgrupp, gå igenom frågan tillsammans. Klicka för att få rätt svar.</a:t>
            </a:r>
          </a:p>
          <a:p>
            <a:endParaRPr lang="sv-SE" sz="800" b="0" i="0" kern="1200" baseline="0" dirty="0" smtClean="0">
              <a:solidFill>
                <a:schemeClr val="tx1"/>
              </a:solidFill>
              <a:effectLst/>
              <a:ea typeface="+mn-ea"/>
            </a:endParaRPr>
          </a:p>
          <a:p>
            <a:r>
              <a:rPr lang="sv-SE" sz="800" b="1" i="0" kern="1200" baseline="0" dirty="0" smtClean="0">
                <a:solidFill>
                  <a:schemeClr val="tx1"/>
                </a:solidFill>
                <a:effectLst/>
                <a:ea typeface="+mn-ea"/>
              </a:rPr>
              <a:t>Syfte:</a:t>
            </a:r>
          </a:p>
          <a:p>
            <a:r>
              <a:rPr lang="sv-SE" sz="800" b="0" i="0" kern="1200" baseline="0" dirty="0" smtClean="0">
                <a:solidFill>
                  <a:schemeClr val="tx1"/>
                </a:solidFill>
                <a:effectLst/>
                <a:ea typeface="+mn-ea"/>
              </a:rPr>
              <a:t>Att förklara de positiva effekterna av rökstopp utan att använda pekpinnar.</a:t>
            </a:r>
            <a:endParaRPr lang="sv-SE" sz="800" b="0" i="0" kern="1200" dirty="0" smtClean="0">
              <a:solidFill>
                <a:schemeClr val="tx1"/>
              </a:solidFill>
              <a:effectLst/>
              <a:ea typeface="+mn-ea"/>
            </a:endParaRPr>
          </a:p>
          <a:p>
            <a:endParaRPr lang="sv-SE" sz="800" b="0" i="0" kern="1200" dirty="0" smtClean="0">
              <a:solidFill>
                <a:schemeClr val="tx1"/>
              </a:solidFill>
              <a:effectLst/>
              <a:ea typeface="+mn-ea"/>
            </a:endParaRPr>
          </a:p>
          <a:p>
            <a:r>
              <a:rPr lang="sv-SE" sz="800" b="0" i="0" kern="1200" dirty="0" smtClean="0">
                <a:solidFill>
                  <a:schemeClr val="tx1"/>
                </a:solidFill>
                <a:effectLst/>
                <a:ea typeface="+mn-ea"/>
              </a:rPr>
              <a:t>Att sluta röka är det enda som kan bromsa utvecklingen av sjukdomen KOL och den mest betydelsefulla handling någon kan göra för sin hälsa. </a:t>
            </a:r>
          </a:p>
          <a:p>
            <a:endParaRPr lang="sv-SE" sz="800" b="0" i="0" kern="1200" dirty="0" smtClean="0">
              <a:solidFill>
                <a:schemeClr val="tx1"/>
              </a:solidFill>
              <a:effectLst/>
              <a:ea typeface="+mn-ea"/>
            </a:endParaRPr>
          </a:p>
          <a:p>
            <a:r>
              <a:rPr lang="sv-SE" sz="800" b="1" i="0" kern="1200" dirty="0" smtClean="0">
                <a:solidFill>
                  <a:schemeClr val="tx1"/>
                </a:solidFill>
                <a:effectLst/>
                <a:ea typeface="+mn-ea"/>
              </a:rPr>
              <a:t>Vid KOL leder rökstopp till att:</a:t>
            </a:r>
          </a:p>
          <a:p>
            <a:pPr marL="171450" indent="-171450">
              <a:buFont typeface="Arial" panose="020B0604020202020204" pitchFamily="34" charset="0"/>
              <a:buChar char="•"/>
            </a:pPr>
            <a:r>
              <a:rPr lang="sv-SE" sz="800" b="0" i="0" kern="1200" dirty="0" smtClean="0">
                <a:solidFill>
                  <a:schemeClr val="tx1"/>
                </a:solidFill>
                <a:effectLst/>
                <a:ea typeface="+mn-ea"/>
              </a:rPr>
              <a:t>Försämringen av din lungfunktion bromsas.</a:t>
            </a:r>
          </a:p>
          <a:p>
            <a:pPr marL="171450" indent="-171450">
              <a:buFont typeface="Arial" panose="020B0604020202020204" pitchFamily="34" charset="0"/>
              <a:buChar char="•"/>
            </a:pPr>
            <a:r>
              <a:rPr lang="sv-SE" sz="800" b="0" i="0" kern="1200" dirty="0" smtClean="0">
                <a:solidFill>
                  <a:schemeClr val="tx1"/>
                </a:solidFill>
                <a:effectLst/>
                <a:ea typeface="+mn-ea"/>
              </a:rPr>
              <a:t>Risken för att behöva vård på sjukhus på grund av KOL minskar.</a:t>
            </a:r>
          </a:p>
          <a:p>
            <a:pPr marL="171450" indent="-171450">
              <a:buFont typeface="Arial" panose="020B0604020202020204" pitchFamily="34" charset="0"/>
              <a:buChar char="•"/>
            </a:pPr>
            <a:endParaRPr lang="sv-SE" sz="800" b="0" i="0" kern="1200" dirty="0" smtClean="0">
              <a:solidFill>
                <a:schemeClr val="tx1"/>
              </a:solidFill>
              <a:effectLst/>
              <a:ea typeface="+mn-ea"/>
            </a:endParaRPr>
          </a:p>
          <a:p>
            <a:pPr marL="0" indent="0">
              <a:buFont typeface="Arial" panose="020B0604020202020204" pitchFamily="34" charset="0"/>
              <a:buNone/>
            </a:pPr>
            <a:r>
              <a:rPr lang="sv-SE" sz="800" b="1" i="0" kern="1200" dirty="0" smtClean="0">
                <a:solidFill>
                  <a:schemeClr val="tx1"/>
                </a:solidFill>
                <a:effectLst/>
                <a:ea typeface="+mn-ea"/>
              </a:rPr>
              <a:t>Snabba</a:t>
            </a:r>
            <a:r>
              <a:rPr lang="sv-SE" sz="800" b="1" i="0" kern="1200" baseline="0" dirty="0" smtClean="0">
                <a:solidFill>
                  <a:schemeClr val="tx1"/>
                </a:solidFill>
                <a:effectLst/>
                <a:ea typeface="+mn-ea"/>
              </a:rPr>
              <a:t> effekter av rökstopp:</a:t>
            </a:r>
            <a:endParaRPr lang="sv-SE" sz="800" b="1" i="0" kern="1200" dirty="0" smtClean="0">
              <a:solidFill>
                <a:schemeClr val="tx1"/>
              </a:solidFill>
              <a:effectLst/>
              <a:ea typeface="+mn-ea"/>
            </a:endParaRPr>
          </a:p>
          <a:p>
            <a:pPr marL="171450" indent="-171450">
              <a:buFont typeface="Arial"/>
              <a:buChar char="•"/>
            </a:pPr>
            <a:r>
              <a:rPr lang="sv-SE" sz="800" b="0" i="0" kern="1200" dirty="0" smtClean="0">
                <a:solidFill>
                  <a:schemeClr val="tx1"/>
                </a:solidFill>
                <a:effectLst/>
                <a:ea typeface="+mn-ea"/>
              </a:rPr>
              <a:t>20 minuter efter rökstoppet har puls och blodtryck återgått till normal nivå.</a:t>
            </a:r>
          </a:p>
          <a:p>
            <a:pPr marL="171450" indent="-171450">
              <a:buFont typeface="Arial"/>
              <a:buChar char="•"/>
            </a:pPr>
            <a:r>
              <a:rPr lang="sv-SE" sz="800" b="0" i="0" kern="1200" dirty="0" smtClean="0">
                <a:solidFill>
                  <a:schemeClr val="tx1"/>
                </a:solidFill>
                <a:effectLst/>
                <a:ea typeface="+mn-ea"/>
              </a:rPr>
              <a:t>24 timmar efter rökstoppet har riskerna för en hjärtinfarkt börjat minska.</a:t>
            </a:r>
          </a:p>
          <a:p>
            <a:pPr marL="171450" indent="-171450">
              <a:buFont typeface="Arial"/>
              <a:buChar char="•"/>
            </a:pPr>
            <a:r>
              <a:rPr lang="sv-SE" sz="800" b="0" i="0" kern="1200" dirty="0" smtClean="0">
                <a:solidFill>
                  <a:schemeClr val="tx1"/>
                </a:solidFill>
                <a:effectLst/>
                <a:ea typeface="+mn-ea"/>
              </a:rPr>
              <a:t>6 månader efter rökstoppet är risken för blodpropp mycket mindre.</a:t>
            </a:r>
          </a:p>
          <a:p>
            <a:pPr marL="171450" indent="-171450">
              <a:buFont typeface="Arial"/>
              <a:buChar char="•"/>
            </a:pPr>
            <a:r>
              <a:rPr lang="sv-SE" sz="800" b="0" i="0" kern="1200" dirty="0" smtClean="0">
                <a:solidFill>
                  <a:schemeClr val="tx1"/>
                </a:solidFill>
                <a:effectLst/>
                <a:ea typeface="+mn-ea"/>
              </a:rPr>
              <a:t>1–2 år efter rökstoppet är riskerna för hjärtinfarkt hälften så stora som vi fortsatt rökning.</a:t>
            </a:r>
          </a:p>
          <a:p>
            <a:pPr marL="171450" indent="-171450">
              <a:buFont typeface="Arial"/>
              <a:buChar char="•"/>
            </a:pPr>
            <a:r>
              <a:rPr lang="sv-SE" sz="800" b="0" i="0" kern="1200" dirty="0" smtClean="0">
                <a:solidFill>
                  <a:schemeClr val="tx1"/>
                </a:solidFill>
                <a:effectLst/>
                <a:ea typeface="+mn-ea"/>
              </a:rPr>
              <a:t>5 år efter rökstoppet är riskerna för en hjärtinfarkt lika liten som för en som aldrig rökt, och riskerna för olika cancersjukdomar har minskat betydligt.</a:t>
            </a:r>
          </a:p>
          <a:p>
            <a:pPr marL="171450" indent="-171450">
              <a:buFont typeface="Arial" panose="020B0604020202020204" pitchFamily="34" charset="0"/>
              <a:buChar char="•"/>
            </a:pPr>
            <a:endParaRPr lang="sv-SE" sz="800" b="0" i="0" kern="1200" dirty="0" smtClean="0">
              <a:solidFill>
                <a:schemeClr val="tx1"/>
              </a:solidFill>
              <a:effectLst/>
              <a:ea typeface="+mn-ea"/>
            </a:endParaRPr>
          </a:p>
          <a:p>
            <a:pPr marL="0" indent="0">
              <a:buFont typeface="Arial" panose="020B0604020202020204" pitchFamily="34" charset="0"/>
              <a:buNone/>
            </a:pPr>
            <a:r>
              <a:rPr lang="sv-SE" sz="800" b="1" i="0" kern="1200" dirty="0" smtClean="0">
                <a:solidFill>
                  <a:schemeClr val="tx1"/>
                </a:solidFill>
                <a:effectLst/>
                <a:ea typeface="+mn-ea"/>
              </a:rPr>
              <a:t>Rätt svar:</a:t>
            </a:r>
          </a:p>
          <a:p>
            <a:pPr marL="0" indent="0">
              <a:buFont typeface="Arial" panose="020B0604020202020204" pitchFamily="34" charset="0"/>
              <a:buNone/>
            </a:pPr>
            <a:r>
              <a:rPr lang="sv-SE" sz="800" b="0" i="0" kern="1200" dirty="0" smtClean="0">
                <a:solidFill>
                  <a:schemeClr val="tx1"/>
                </a:solidFill>
                <a:effectLst/>
                <a:ea typeface="+mn-ea"/>
              </a:rPr>
              <a:t>1</a:t>
            </a:r>
            <a:r>
              <a:rPr lang="sv-SE" sz="800" b="0" i="0" kern="1200" baseline="0" dirty="0" smtClean="0">
                <a:solidFill>
                  <a:schemeClr val="tx1"/>
                </a:solidFill>
                <a:effectLst/>
                <a:ea typeface="+mn-ea"/>
              </a:rPr>
              <a:t> = </a:t>
            </a:r>
            <a:r>
              <a:rPr lang="sv-SE" sz="800" b="0" i="0" kern="1200" dirty="0" smtClean="0">
                <a:solidFill>
                  <a:schemeClr val="tx1"/>
                </a:solidFill>
                <a:effectLst/>
                <a:ea typeface="+mn-ea"/>
              </a:rPr>
              <a:t>Sant. </a:t>
            </a:r>
            <a:r>
              <a:rPr lang="sv-SE" sz="800" dirty="0" smtClean="0"/>
              <a:t>  </a:t>
            </a:r>
            <a:r>
              <a:rPr lang="sv-SE" sz="800" b="0" i="0" kern="1200" dirty="0" smtClean="0">
                <a:solidFill>
                  <a:schemeClr val="tx1"/>
                </a:solidFill>
                <a:effectLst/>
                <a:ea typeface="+mn-ea"/>
              </a:rPr>
              <a:t>2 = Sant.   3 = Falskt.   4 = Sant.   5 = Sant.   6</a:t>
            </a:r>
            <a:r>
              <a:rPr lang="sv-SE" sz="800" b="0" i="0" kern="1200" baseline="0" dirty="0" smtClean="0">
                <a:solidFill>
                  <a:schemeClr val="tx1"/>
                </a:solidFill>
                <a:effectLst/>
                <a:ea typeface="+mn-ea"/>
              </a:rPr>
              <a:t> = Falskt. </a:t>
            </a:r>
            <a:r>
              <a:rPr lang="sv-SE" sz="800" b="0" i="0" kern="1200" dirty="0" smtClean="0">
                <a:solidFill>
                  <a:schemeClr val="tx1"/>
                </a:solidFill>
                <a:effectLst/>
                <a:ea typeface="+mn-ea"/>
              </a:rPr>
              <a:t>  </a:t>
            </a:r>
            <a:r>
              <a:rPr lang="sv-SE" sz="800" b="0" i="0" kern="1200" baseline="0" dirty="0" smtClean="0">
                <a:solidFill>
                  <a:schemeClr val="tx1"/>
                </a:solidFill>
                <a:effectLst/>
                <a:ea typeface="+mn-ea"/>
              </a:rPr>
              <a:t>7 = Sant</a:t>
            </a:r>
            <a:r>
              <a:rPr lang="sv-SE" sz="800" dirty="0" smtClean="0"/>
              <a:t>.    </a:t>
            </a:r>
            <a:r>
              <a:rPr lang="sv-SE" sz="800" b="0" i="0" kern="1200" baseline="0" dirty="0" smtClean="0">
                <a:solidFill>
                  <a:schemeClr val="tx1"/>
                </a:solidFill>
                <a:effectLst/>
                <a:ea typeface="+mn-ea"/>
              </a:rPr>
              <a:t>8 = Sant.   </a:t>
            </a:r>
            <a:br>
              <a:rPr lang="sv-SE" sz="800" b="0" i="0" kern="1200" baseline="0" dirty="0" smtClean="0">
                <a:solidFill>
                  <a:schemeClr val="tx1"/>
                </a:solidFill>
                <a:effectLst/>
                <a:ea typeface="+mn-ea"/>
              </a:rPr>
            </a:br>
            <a:r>
              <a:rPr lang="sv-SE" sz="800" b="0" i="0" kern="1200" baseline="0" dirty="0" smtClean="0">
                <a:solidFill>
                  <a:schemeClr val="tx1"/>
                </a:solidFill>
                <a:effectLst/>
                <a:ea typeface="+mn-ea"/>
              </a:rPr>
              <a:t>9 = Falskt.   10 = Sant.</a:t>
            </a:r>
            <a:endParaRPr lang="sv-SE" sz="800" b="0" i="0" kern="1200" dirty="0" smtClean="0">
              <a:solidFill>
                <a:schemeClr val="tx1"/>
              </a:solidFill>
              <a:effectLst/>
              <a:ea typeface="+mn-ea"/>
            </a:endParaRPr>
          </a:p>
          <a:p>
            <a:pPr marL="171450" indent="-171450">
              <a:buFont typeface="Arial" panose="020B0604020202020204" pitchFamily="34" charset="0"/>
              <a:buChar char="•"/>
            </a:pPr>
            <a:endParaRPr lang="sv-SE" sz="800" b="0" i="0" kern="1200" dirty="0">
              <a:solidFill>
                <a:schemeClr val="tx1"/>
              </a:solidFill>
              <a:effectLst/>
              <a:ea typeface="+mn-ea"/>
            </a:endParaRP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21</a:t>
            </a:fld>
            <a:endParaRPr lang="sv-SE" altLang="sv-SE"/>
          </a:p>
        </p:txBody>
      </p:sp>
    </p:spTree>
    <p:extLst>
      <p:ext uri="{BB962C8B-B14F-4D97-AF65-F5344CB8AC3E}">
        <p14:creationId xmlns:p14="http://schemas.microsoft.com/office/powerpoint/2010/main" val="2418006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inleder ett nytt pass</a:t>
            </a:r>
            <a:r>
              <a:rPr lang="sv-SE" dirty="0" smtClean="0"/>
              <a:t>.</a:t>
            </a: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22</a:t>
            </a:fld>
            <a:endParaRPr lang="sv-SE" altLang="sv-SE"/>
          </a:p>
        </p:txBody>
      </p:sp>
    </p:spTree>
    <p:extLst>
      <p:ext uri="{BB962C8B-B14F-4D97-AF65-F5344CB8AC3E}">
        <p14:creationId xmlns:p14="http://schemas.microsoft.com/office/powerpoint/2010/main" val="2076537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50" y="4714875"/>
            <a:ext cx="5438775" cy="4835016"/>
          </a:xfrm>
        </p:spPr>
        <p:txBody>
          <a:bodyPr>
            <a:normAutofit fontScale="70000" lnSpcReduction="20000"/>
          </a:bodyPr>
          <a:lstStyle/>
          <a:p>
            <a:pPr>
              <a:lnSpc>
                <a:spcPct val="120000"/>
              </a:lnSpc>
            </a:pPr>
            <a:r>
              <a:rPr lang="sv-SE" dirty="0" smtClean="0"/>
              <a:t>Berätta </a:t>
            </a:r>
            <a:r>
              <a:rPr lang="sv-SE" baseline="0" dirty="0" smtClean="0"/>
              <a:t>hur processen att ta till sig ett besked om kronisk sjukdom kan se ut. </a:t>
            </a:r>
          </a:p>
          <a:p>
            <a:pPr marL="171450" indent="-171450">
              <a:lnSpc>
                <a:spcPct val="120000"/>
              </a:lnSpc>
              <a:buFont typeface="Arial"/>
              <a:buChar char="•"/>
            </a:pPr>
            <a:r>
              <a:rPr lang="sv-SE" baseline="0" dirty="0" smtClean="0"/>
              <a:t>Många och starka känslor är vanliga, och en del av bearbetningen.</a:t>
            </a:r>
          </a:p>
          <a:p>
            <a:pPr marL="171450" indent="-171450">
              <a:lnSpc>
                <a:spcPct val="120000"/>
              </a:lnSpc>
              <a:buFont typeface="Arial"/>
              <a:buChar char="•"/>
            </a:pPr>
            <a:r>
              <a:rPr lang="sv-SE" baseline="0" dirty="0" smtClean="0"/>
              <a:t>Det är ”farligt” att fastna i oro, nedstämdhet och ångest. Det hindrar en från att gå vidare. Om man upplever att känslorna sätter stopp, är det viktigt att ta upp det med vården så man kan få hjälp.</a:t>
            </a:r>
          </a:p>
          <a:p>
            <a:pPr marL="171450" indent="-171450">
              <a:lnSpc>
                <a:spcPct val="120000"/>
              </a:lnSpc>
              <a:buFont typeface="Arial"/>
              <a:buChar char="•"/>
            </a:pPr>
            <a:r>
              <a:rPr lang="sv-SE" baseline="0" dirty="0" smtClean="0"/>
              <a:t>Att acceptera sin sjukdom är nödvändigt för att kunna gå vidare och hitta det bästa möjliga sättet att leva tillsammans med sin sjukdom.</a:t>
            </a:r>
          </a:p>
          <a:p>
            <a:pPr marL="171450" indent="-171450">
              <a:lnSpc>
                <a:spcPct val="120000"/>
              </a:lnSpc>
              <a:buFontTx/>
              <a:buChar char="-"/>
            </a:pPr>
            <a:endParaRPr lang="sv-SE" baseline="0" dirty="0" smtClean="0"/>
          </a:p>
          <a:p>
            <a:pPr marL="0" indent="0">
              <a:lnSpc>
                <a:spcPct val="120000"/>
              </a:lnSpc>
              <a:buFontTx/>
              <a:buNone/>
            </a:pPr>
            <a:r>
              <a:rPr lang="sv-SE" b="1" baseline="0" dirty="0" smtClean="0"/>
              <a:t>OBS</a:t>
            </a:r>
            <a:r>
              <a:rPr lang="sv-SE" dirty="0" smtClean="0"/>
              <a:t>!</a:t>
            </a:r>
            <a:r>
              <a:rPr lang="sv-SE" dirty="0"/>
              <a:t> </a:t>
            </a:r>
            <a:r>
              <a:rPr lang="sv-SE" baseline="0" dirty="0" smtClean="0"/>
              <a:t>Faserna som beskrivs ovan är vanliga, men alla människor reagerar olika, och alla upplever inte faserna i samma ordning eller omfattning.</a:t>
            </a:r>
          </a:p>
          <a:p>
            <a:pPr marL="0" indent="0">
              <a:lnSpc>
                <a:spcPct val="120000"/>
              </a:lnSpc>
              <a:buFontTx/>
              <a:buNone/>
            </a:pPr>
            <a:endParaRPr lang="sv-SE" baseline="0" dirty="0" smtClean="0"/>
          </a:p>
          <a:p>
            <a:pPr marL="0" marR="0" indent="0" algn="l" defTabSz="914400" rtl="0" eaLnBrk="1" fontAlgn="auto" latinLnBrk="0" hangingPunct="1">
              <a:lnSpc>
                <a:spcPct val="120000"/>
              </a:lnSpc>
              <a:spcBef>
                <a:spcPts val="0"/>
              </a:spcBef>
              <a:spcAft>
                <a:spcPts val="0"/>
              </a:spcAft>
              <a:buClrTx/>
              <a:buSzTx/>
              <a:buFontTx/>
              <a:buNone/>
              <a:tabLst/>
              <a:defRPr/>
            </a:pPr>
            <a:r>
              <a:rPr lang="sv-SE" sz="900" b="1" i="0" u="none" strike="noStrike" kern="1200" baseline="0" dirty="0" smtClean="0">
                <a:solidFill>
                  <a:schemeClr val="tx1"/>
                </a:solidFill>
                <a:latin typeface="Verdana"/>
                <a:ea typeface="+mn-ea"/>
                <a:cs typeface="Verdana"/>
              </a:rPr>
              <a:t>Första tiden kan det kännas overkligt och svårt att förstå</a:t>
            </a:r>
          </a:p>
          <a:p>
            <a:pPr marL="0" marR="0" indent="0" algn="l" defTabSz="914400" rtl="0" eaLnBrk="1" fontAlgn="auto" latinLnBrk="0" hangingPunct="1">
              <a:lnSpc>
                <a:spcPct val="120000"/>
              </a:lnSpc>
              <a:spcBef>
                <a:spcPts val="0"/>
              </a:spcBef>
              <a:spcAft>
                <a:spcPts val="0"/>
              </a:spcAft>
              <a:buClrTx/>
              <a:buSzTx/>
              <a:buFontTx/>
              <a:buNone/>
              <a:tabLst/>
              <a:defRPr/>
            </a:pPr>
            <a:r>
              <a:rPr lang="sv-SE" sz="900" b="0" i="0" u="none" strike="noStrike" kern="1200" baseline="0" dirty="0" smtClean="0">
                <a:solidFill>
                  <a:schemeClr val="tx1"/>
                </a:solidFill>
                <a:latin typeface="Verdana"/>
                <a:ea typeface="+mn-ea"/>
                <a:cs typeface="Verdana"/>
              </a:rPr>
              <a:t>Först kan man ha svårt att ta det till sig beskedet över huvud taget. Vissa</a:t>
            </a:r>
            <a:r>
              <a:rPr lang="sv-SE" sz="900" b="0" i="0" u="none" strike="noStrike" kern="1200" dirty="0" smtClean="0">
                <a:solidFill>
                  <a:schemeClr val="tx1"/>
                </a:solidFill>
                <a:latin typeface="Verdana"/>
                <a:ea typeface="+mn-ea"/>
                <a:cs typeface="Verdana"/>
              </a:rPr>
              <a:t> </a:t>
            </a:r>
            <a:r>
              <a:rPr lang="sv-SE" sz="900" b="0" i="0" u="none" strike="noStrike" kern="1200" baseline="0" dirty="0" smtClean="0">
                <a:solidFill>
                  <a:schemeClr val="tx1"/>
                </a:solidFill>
                <a:latin typeface="Verdana"/>
                <a:ea typeface="+mn-ea"/>
                <a:cs typeface="Verdana"/>
              </a:rPr>
              <a:t>känner sig märkligt oberörda eller bedövade de första timmarna, upp till några dygn. Sedan brukar insikten sjunka in och då kommer även känslorna</a:t>
            </a:r>
            <a:r>
              <a:rPr lang="sv-SE" sz="1200" kern="1200" dirty="0" smtClean="0">
                <a:solidFill>
                  <a:schemeClr val="tx1"/>
                </a:solidFill>
                <a:effectLst/>
                <a:latin typeface="+mn-lt"/>
                <a:ea typeface="+mn-ea"/>
                <a:cs typeface="+mn-cs"/>
              </a:rPr>
              <a:t>. </a:t>
            </a:r>
          </a:p>
          <a:p>
            <a:pPr marL="0" marR="0" indent="0" algn="l" defTabSz="914400" rtl="0" eaLnBrk="1" fontAlgn="auto" latinLnBrk="0" hangingPunct="1">
              <a:lnSpc>
                <a:spcPct val="12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rtl="0">
              <a:lnSpc>
                <a:spcPct val="120000"/>
              </a:lnSpc>
            </a:pPr>
            <a:r>
              <a:rPr lang="sv-SE" sz="900" b="1" i="0" u="none" strike="noStrike" kern="1200" baseline="0" dirty="0" smtClean="0">
                <a:solidFill>
                  <a:schemeClr val="tx1"/>
                </a:solidFill>
                <a:latin typeface="Verdana"/>
                <a:ea typeface="+mn-ea"/>
                <a:cs typeface="Verdana"/>
              </a:rPr>
              <a:t>Börjar förstå, tänker på framtiden, starka känslor</a:t>
            </a:r>
          </a:p>
          <a:p>
            <a:pPr rtl="0">
              <a:lnSpc>
                <a:spcPct val="120000"/>
              </a:lnSpc>
            </a:pPr>
            <a:r>
              <a:rPr lang="sv-SE" sz="900" b="0" i="0" u="none" strike="noStrike" kern="1200" baseline="0" dirty="0" smtClean="0">
                <a:solidFill>
                  <a:schemeClr val="tx1"/>
                </a:solidFill>
                <a:latin typeface="Verdana"/>
                <a:ea typeface="+mn-ea"/>
                <a:cs typeface="Verdana"/>
              </a:rPr>
              <a:t>Så småningom börjar man släppa in det som har hänt och tillåter sig att känna efter. Hur intensiv den känslomässiga reaktionen blir, och hur den yttrar sig, kan variera mycket från person till person. Vissa gråter ohämmat, andra blir irriterade och aggressiva,</a:t>
            </a:r>
            <a:r>
              <a:rPr lang="sv-SE" sz="900" b="0" i="0" u="none" strike="noStrike" kern="1200" dirty="0" smtClean="0">
                <a:solidFill>
                  <a:schemeClr val="tx1"/>
                </a:solidFill>
                <a:latin typeface="Verdana"/>
                <a:ea typeface="+mn-ea"/>
                <a:cs typeface="Verdana"/>
              </a:rPr>
              <a:t> </a:t>
            </a:r>
            <a:r>
              <a:rPr lang="sv-SE" sz="900" b="0" i="0" u="none" strike="noStrike" kern="1200" baseline="0" dirty="0" smtClean="0">
                <a:solidFill>
                  <a:schemeClr val="tx1"/>
                </a:solidFill>
                <a:latin typeface="Verdana"/>
                <a:ea typeface="+mn-ea"/>
                <a:cs typeface="Verdana"/>
              </a:rPr>
              <a:t>några blir helt tysta och åter andra drar sig undan, isolerar sig. </a:t>
            </a:r>
          </a:p>
          <a:p>
            <a:pPr rtl="0">
              <a:lnSpc>
                <a:spcPct val="120000"/>
              </a:lnSpc>
            </a:pPr>
            <a:endParaRPr lang="sv-SE" sz="900" b="0" i="0" u="none" strike="noStrike" kern="1200" baseline="0" dirty="0" smtClean="0">
              <a:solidFill>
                <a:schemeClr val="tx1"/>
              </a:solidFill>
              <a:latin typeface="Verdana"/>
              <a:ea typeface="+mn-ea"/>
              <a:cs typeface="Verdana"/>
            </a:endParaRPr>
          </a:p>
          <a:p>
            <a:pPr rtl="0">
              <a:lnSpc>
                <a:spcPct val="120000"/>
              </a:lnSpc>
            </a:pPr>
            <a:r>
              <a:rPr lang="sv-SE" sz="900" b="0" i="0" u="none" strike="noStrike" kern="1200" baseline="0" dirty="0" smtClean="0">
                <a:solidFill>
                  <a:schemeClr val="tx1"/>
                </a:solidFill>
                <a:latin typeface="Verdana"/>
                <a:ea typeface="+mn-ea"/>
                <a:cs typeface="Verdana"/>
              </a:rPr>
              <a:t>Det finns inget facit, inte någon specifik reaktion kan sägas vara rätt eller fel. Det viktiga är att den börjar klinga av efter en tid</a:t>
            </a:r>
            <a:r>
              <a:rPr lang="sv-SE"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2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rtl="0">
              <a:lnSpc>
                <a:spcPct val="120000"/>
              </a:lnSpc>
            </a:pPr>
            <a:r>
              <a:rPr lang="sv-SE" sz="900" b="1" i="0" u="none" strike="noStrike" kern="1200" baseline="0" dirty="0" smtClean="0">
                <a:solidFill>
                  <a:schemeClr val="tx1"/>
                </a:solidFill>
                <a:latin typeface="Verdana"/>
                <a:ea typeface="+mn-ea"/>
                <a:cs typeface="Verdana"/>
              </a:rPr>
              <a:t>Bearbetning – vad innebär KOL egentligen?</a:t>
            </a:r>
          </a:p>
          <a:p>
            <a:pPr rtl="0">
              <a:lnSpc>
                <a:spcPct val="120000"/>
              </a:lnSpc>
            </a:pPr>
            <a:r>
              <a:rPr lang="sv-SE" sz="900" b="0" i="0" u="none" strike="noStrike" kern="1200" baseline="0" dirty="0" smtClean="0">
                <a:solidFill>
                  <a:schemeClr val="tx1"/>
                </a:solidFill>
                <a:latin typeface="Verdana"/>
                <a:ea typeface="+mn-ea"/>
                <a:cs typeface="Verdana"/>
              </a:rPr>
              <a:t>I takt med att man accepterar verkligheten vill man lära sig mera om sjukdomen och börjar förstå vad diagnosen verkligen innebär. </a:t>
            </a:r>
            <a:br>
              <a:rPr lang="sv-SE" sz="900" b="0" i="0" u="none" strike="noStrike" kern="1200" baseline="0" dirty="0" smtClean="0">
                <a:solidFill>
                  <a:schemeClr val="tx1"/>
                </a:solidFill>
                <a:latin typeface="Verdana"/>
                <a:ea typeface="+mn-ea"/>
                <a:cs typeface="Verdana"/>
              </a:rPr>
            </a:br>
            <a:r>
              <a:rPr lang="sv-SE" sz="900" b="0" i="0" u="none" strike="noStrike" kern="1200" baseline="0" dirty="0" smtClean="0">
                <a:solidFill>
                  <a:schemeClr val="tx1"/>
                </a:solidFill>
                <a:latin typeface="Verdana"/>
                <a:ea typeface="+mn-ea"/>
                <a:cs typeface="Verdana"/>
              </a:rPr>
              <a:t>Här är det vanligt att läsa på, informera sig om olika behandlingsmetoder och försöka förstå sig på sjukdomsförloppet.</a:t>
            </a:r>
          </a:p>
          <a:p>
            <a:pPr rtl="0">
              <a:lnSpc>
                <a:spcPct val="120000"/>
              </a:lnSpc>
            </a:pPr>
            <a:endParaRPr lang="sv-SE" sz="900" b="0" i="0" u="none" strike="noStrike" kern="1200" baseline="0" dirty="0" smtClean="0">
              <a:solidFill>
                <a:schemeClr val="tx1"/>
              </a:solidFill>
              <a:latin typeface="Verdana"/>
              <a:ea typeface="+mn-ea"/>
              <a:cs typeface="Verdana"/>
            </a:endParaRPr>
          </a:p>
          <a:p>
            <a:pPr rtl="0">
              <a:lnSpc>
                <a:spcPct val="120000"/>
              </a:lnSpc>
            </a:pPr>
            <a:r>
              <a:rPr lang="sv-SE" sz="900" b="0" i="0" u="none" strike="noStrike" kern="1200" baseline="0" dirty="0" smtClean="0">
                <a:solidFill>
                  <a:schemeClr val="tx1"/>
                </a:solidFill>
                <a:latin typeface="Verdana"/>
                <a:ea typeface="+mn-ea"/>
                <a:cs typeface="Verdana"/>
              </a:rPr>
              <a:t>Då och då kan man släppa det hemska och i allt längre stunder rikta tankarna på att det ändå finns mycket värdefullt kvar i livet. I det här skedet åker de flesta känslomässig berg-och-dal-bana. I ena stunden känner man sig bedrövad och förtvivlad. I nästa stund känner man sig lugn igen och ser fram emot att träffa sina vänner och fortsätta intressera sig för det man tycker är angeläget här i livet. </a:t>
            </a:r>
          </a:p>
          <a:p>
            <a:pPr rtl="0">
              <a:lnSpc>
                <a:spcPct val="120000"/>
              </a:lnSpc>
            </a:pPr>
            <a:endParaRPr lang="sv-SE" sz="900" b="0" i="0" u="none" strike="noStrike" kern="1200" baseline="0" dirty="0" smtClean="0">
              <a:solidFill>
                <a:schemeClr val="tx1"/>
              </a:solidFill>
              <a:latin typeface="Verdana"/>
              <a:ea typeface="+mn-ea"/>
              <a:cs typeface="Verdana"/>
            </a:endParaRPr>
          </a:p>
          <a:p>
            <a:pPr rtl="0">
              <a:lnSpc>
                <a:spcPct val="120000"/>
              </a:lnSpc>
            </a:pPr>
            <a:r>
              <a:rPr lang="sv-SE" sz="900" b="0" i="0" u="none" strike="noStrike" kern="1200" baseline="0" dirty="0" smtClean="0">
                <a:solidFill>
                  <a:schemeClr val="tx1"/>
                </a:solidFill>
                <a:latin typeface="Verdana"/>
                <a:ea typeface="+mn-ea"/>
                <a:cs typeface="Verdana"/>
              </a:rPr>
              <a:t>Det sämsta man kan göra är att isolera sig. Det är svårt att se möjligheter och genomföra förändringar om man inte träffar andra och får tillfälle att prata om sin egen situation och tillfälle att bry sig om hur andra har det.</a:t>
            </a:r>
            <a:endParaRPr lang="sv-SE" sz="1200" kern="1200" baseline="0" dirty="0" smtClean="0">
              <a:solidFill>
                <a:schemeClr val="tx1"/>
              </a:solidFill>
              <a:effectLst/>
              <a:latin typeface="+mn-lt"/>
              <a:ea typeface="+mn-ea"/>
              <a:cs typeface="+mn-cs"/>
            </a:endParaRPr>
          </a:p>
          <a:p>
            <a:pPr rtl="0">
              <a:lnSpc>
                <a:spcPct val="120000"/>
              </a:lnSpc>
            </a:pPr>
            <a:endParaRPr lang="sv-SE" sz="900" b="1" i="0" u="none" strike="noStrike" kern="1200" baseline="0" dirty="0" smtClean="0">
              <a:solidFill>
                <a:schemeClr val="tx1"/>
              </a:solidFill>
              <a:latin typeface="Verdana"/>
              <a:ea typeface="+mn-ea"/>
              <a:cs typeface="Verdana"/>
            </a:endParaRPr>
          </a:p>
          <a:p>
            <a:pPr rtl="0">
              <a:lnSpc>
                <a:spcPct val="120000"/>
              </a:lnSpc>
            </a:pPr>
            <a:r>
              <a:rPr lang="sv-SE" sz="900" b="1" i="0" u="none" strike="noStrike" kern="1200" baseline="0" dirty="0" smtClean="0">
                <a:solidFill>
                  <a:schemeClr val="tx1"/>
                </a:solidFill>
                <a:latin typeface="Verdana"/>
                <a:ea typeface="+mn-ea"/>
                <a:cs typeface="Verdana"/>
              </a:rPr>
              <a:t>Acceptans och förmåga att gå vidare</a:t>
            </a:r>
          </a:p>
          <a:p>
            <a:pPr rtl="0">
              <a:lnSpc>
                <a:spcPct val="120000"/>
              </a:lnSpc>
            </a:pPr>
            <a:r>
              <a:rPr lang="sv-SE" sz="900" b="0" i="0" u="none" strike="noStrike" kern="1200" baseline="0" dirty="0" smtClean="0">
                <a:solidFill>
                  <a:schemeClr val="tx1"/>
                </a:solidFill>
                <a:latin typeface="Verdana"/>
                <a:ea typeface="+mn-ea"/>
                <a:cs typeface="Verdana"/>
              </a:rPr>
              <a:t>Efter några veckor ska man ha kommit in i det som på fackspråk kallas ”nyorienteringsfasen”. Det innebär att man har förlikat</a:t>
            </a:r>
            <a:r>
              <a:rPr lang="sv-SE" sz="900" b="0" i="0" u="none" strike="noStrike" kern="1200" dirty="0" smtClean="0">
                <a:solidFill>
                  <a:schemeClr val="tx1"/>
                </a:solidFill>
                <a:latin typeface="Verdana"/>
                <a:ea typeface="+mn-ea"/>
                <a:cs typeface="Verdana"/>
              </a:rPr>
              <a:t> sig</a:t>
            </a:r>
            <a:r>
              <a:rPr lang="sv-SE" sz="900" b="0" i="0" u="none" strike="noStrike" kern="1200" baseline="0" dirty="0" smtClean="0">
                <a:solidFill>
                  <a:schemeClr val="tx1"/>
                </a:solidFill>
                <a:latin typeface="Verdana"/>
                <a:ea typeface="+mn-ea"/>
                <a:cs typeface="Verdana"/>
              </a:rPr>
              <a:t> med beskedet att lida av en allvarlig och obotlig sjukdom och att man kan acceptera sin situation. </a:t>
            </a:r>
          </a:p>
          <a:p>
            <a:pPr rtl="0">
              <a:lnSpc>
                <a:spcPct val="120000"/>
              </a:lnSpc>
            </a:pPr>
            <a:endParaRPr lang="sv-SE" sz="900" b="0" i="0" u="none" strike="noStrike" kern="1200" baseline="0" dirty="0" smtClean="0">
              <a:solidFill>
                <a:schemeClr val="tx1"/>
              </a:solidFill>
              <a:latin typeface="Verdana"/>
              <a:ea typeface="+mn-ea"/>
              <a:cs typeface="Verdana"/>
            </a:endParaRPr>
          </a:p>
          <a:p>
            <a:pPr rtl="0">
              <a:lnSpc>
                <a:spcPct val="120000"/>
              </a:lnSpc>
            </a:pPr>
            <a:r>
              <a:rPr lang="sv-SE" sz="900" b="0" i="0" u="none" strike="noStrike" kern="1200" baseline="0" dirty="0" smtClean="0">
                <a:solidFill>
                  <a:schemeClr val="tx1"/>
                </a:solidFill>
                <a:latin typeface="Verdana"/>
                <a:ea typeface="+mn-ea"/>
                <a:cs typeface="Verdana"/>
              </a:rPr>
              <a:t>Nu löser man problem och hittar nya möjligheter att skapa en meningsfull vardag på den nivå man orkar. Här gäller det att vara påhittig och våga testa nya sätt att göra saker. Och att vara envis, fortsätta pröva sig fram tills man hittar det som fungerar och som man orkar med. Visst finns det möjligheter till ett bra liv även för den som har drabbats av KOL, men det gäller att anpassa sig och lära sig göra vissa saker annorlunda. </a:t>
            </a: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23</a:t>
            </a:fld>
            <a:endParaRPr lang="sv-SE" altLang="sv-SE"/>
          </a:p>
        </p:txBody>
      </p:sp>
    </p:spTree>
    <p:extLst>
      <p:ext uri="{BB962C8B-B14F-4D97-AF65-F5344CB8AC3E}">
        <p14:creationId xmlns:p14="http://schemas.microsoft.com/office/powerpoint/2010/main" val="241749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pPr>
            <a:r>
              <a:rPr lang="sv-SE" b="1" dirty="0" smtClean="0"/>
              <a:t>Rätt livsstil är viktigt för</a:t>
            </a:r>
            <a:r>
              <a:rPr lang="sv-SE" b="1" baseline="0" dirty="0" smtClean="0"/>
              <a:t> att leva så bra och länge som möjligt med KOL:</a:t>
            </a:r>
          </a:p>
          <a:p>
            <a:pPr marL="171450" indent="-171450">
              <a:lnSpc>
                <a:spcPct val="110000"/>
              </a:lnSpc>
              <a:buFont typeface="Arial" panose="020B0604020202020204" pitchFamily="34" charset="0"/>
              <a:buChar char="•"/>
            </a:pPr>
            <a:r>
              <a:rPr lang="sv-SE" baseline="0" dirty="0" smtClean="0"/>
              <a:t>Rökstopp är det enda som bromsar KOL.</a:t>
            </a:r>
          </a:p>
          <a:p>
            <a:pPr marL="171450" indent="-171450">
              <a:lnSpc>
                <a:spcPct val="110000"/>
              </a:lnSpc>
              <a:buFont typeface="Arial" panose="020B0604020202020204" pitchFamily="34" charset="0"/>
              <a:buChar char="•"/>
            </a:pPr>
            <a:r>
              <a:rPr lang="sv-SE" baseline="0" dirty="0" smtClean="0"/>
              <a:t>Fysisk aktivitet och träning kan bibehålla och förbättra den fysiska förmågan trots en sämre lungfunktion.</a:t>
            </a:r>
          </a:p>
          <a:p>
            <a:pPr marL="171450" indent="-171450">
              <a:lnSpc>
                <a:spcPct val="110000"/>
              </a:lnSpc>
              <a:buFont typeface="Arial" panose="020B0604020202020204" pitchFamily="34" charset="0"/>
              <a:buChar char="•"/>
            </a:pPr>
            <a:r>
              <a:rPr lang="sv-SE" baseline="0" dirty="0" smtClean="0"/>
              <a:t>Läkemedel minskar symtom och skapar därigenom förutsättningar för ett aktivt liv.</a:t>
            </a:r>
          </a:p>
          <a:p>
            <a:pPr marL="171450" indent="-171450">
              <a:lnSpc>
                <a:spcPct val="110000"/>
              </a:lnSpc>
              <a:buFont typeface="Arial" panose="020B0604020202020204" pitchFamily="34" charset="0"/>
              <a:buChar char="•"/>
            </a:pPr>
            <a:r>
              <a:rPr lang="sv-SE" dirty="0" smtClean="0"/>
              <a:t>Bra</a:t>
            </a:r>
            <a:r>
              <a:rPr lang="sv-SE" baseline="0" dirty="0" smtClean="0"/>
              <a:t> kost är en förutsättning för god hälsa, vid KOL kan kosten behöva anpassas utifrån undervikt eller övervikt.</a:t>
            </a:r>
          </a:p>
          <a:p>
            <a:pPr marL="171450" indent="-171450">
              <a:lnSpc>
                <a:spcPct val="110000"/>
              </a:lnSpc>
              <a:buFont typeface="Arial" panose="020B0604020202020204" pitchFamily="34" charset="0"/>
              <a:buChar char="•"/>
            </a:pPr>
            <a:r>
              <a:rPr lang="sv-SE" baseline="0" dirty="0" smtClean="0"/>
              <a:t>Återhämtning är viktigt för att kroppen ska orka anstränga sig.</a:t>
            </a:r>
          </a:p>
          <a:p>
            <a:pPr marL="171450" indent="-171450">
              <a:lnSpc>
                <a:spcPct val="110000"/>
              </a:lnSpc>
              <a:buFont typeface="Arial" panose="020B0604020202020204" pitchFamily="34" charset="0"/>
              <a:buChar char="•"/>
            </a:pPr>
            <a:r>
              <a:rPr lang="sv-SE" baseline="0" dirty="0" smtClean="0"/>
              <a:t>Undvik det som försämrar din KOL, t ex cigarettrök, mycket avgaser, köld, hårda vindar mm.</a:t>
            </a:r>
          </a:p>
          <a:p>
            <a:pPr marL="171450" indent="-171450">
              <a:lnSpc>
                <a:spcPct val="110000"/>
              </a:lnSpc>
              <a:buFont typeface="Arial" panose="020B0604020202020204" pitchFamily="34" charset="0"/>
              <a:buChar char="•"/>
            </a:pPr>
            <a:r>
              <a:rPr lang="sv-SE" baseline="0" dirty="0" smtClean="0"/>
              <a:t>Var uppmärksam på tecken på ett försämringstillstånd.</a:t>
            </a: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24</a:t>
            </a:fld>
            <a:endParaRPr lang="sv-SE" altLang="sv-SE"/>
          </a:p>
        </p:txBody>
      </p:sp>
    </p:spTree>
    <p:extLst>
      <p:ext uri="{BB962C8B-B14F-4D97-AF65-F5344CB8AC3E}">
        <p14:creationId xmlns:p14="http://schemas.microsoft.com/office/powerpoint/2010/main" val="1765738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smtClean="0"/>
              <a:t>Det</a:t>
            </a:r>
            <a:r>
              <a:rPr lang="sv-SE" baseline="0" dirty="0" smtClean="0"/>
              <a:t> är ”livsviktig” att vara aktiv och träna vid KOL.</a:t>
            </a:r>
          </a:p>
          <a:p>
            <a:endParaRPr lang="sv-SE" baseline="0" dirty="0" smtClean="0"/>
          </a:p>
          <a:p>
            <a:r>
              <a:rPr lang="sv-SE" b="1" baseline="0" dirty="0" smtClean="0"/>
              <a:t>Genom träning kan man:</a:t>
            </a:r>
          </a:p>
          <a:p>
            <a:pPr marL="171450" lvl="0" indent="-171450">
              <a:buFont typeface="Arial" panose="020B0604020202020204" pitchFamily="34" charset="0"/>
              <a:buChar char="•"/>
            </a:pPr>
            <a:r>
              <a:rPr lang="sv-SE" kern="1200" dirty="0" smtClean="0">
                <a:solidFill>
                  <a:schemeClr val="tx1"/>
                </a:solidFill>
                <a:effectLst/>
              </a:rPr>
              <a:t>Utnyttja sin lungfunktion mer effektivt och därigenom förbättra sin fysiska förmåga.</a:t>
            </a:r>
          </a:p>
          <a:p>
            <a:pPr marL="171450" lvl="0" indent="-171450">
              <a:buFont typeface="Arial" panose="020B0604020202020204" pitchFamily="34" charset="0"/>
              <a:buChar char="•"/>
            </a:pPr>
            <a:endParaRPr lang="sv-SE" kern="1200" dirty="0" smtClean="0">
              <a:solidFill>
                <a:schemeClr val="tx1"/>
              </a:solidFill>
              <a:effectLst/>
            </a:endParaRPr>
          </a:p>
          <a:p>
            <a:pPr marL="0" lvl="0" indent="0">
              <a:buFont typeface="Arial" panose="020B0604020202020204" pitchFamily="34" charset="0"/>
              <a:buNone/>
            </a:pPr>
            <a:r>
              <a:rPr lang="sv-SE" b="1" kern="1200" dirty="0" smtClean="0">
                <a:solidFill>
                  <a:schemeClr val="tx1"/>
                </a:solidFill>
                <a:effectLst/>
              </a:rPr>
              <a:t>Tips:</a:t>
            </a:r>
          </a:p>
          <a:p>
            <a:pPr marL="0" lvl="0" indent="0">
              <a:buFont typeface="Arial" panose="020B0604020202020204" pitchFamily="34" charset="0"/>
              <a:buNone/>
            </a:pPr>
            <a:r>
              <a:rPr lang="sv-SE" kern="1200" dirty="0" smtClean="0">
                <a:solidFill>
                  <a:schemeClr val="tx1"/>
                </a:solidFill>
                <a:effectLst/>
              </a:rPr>
              <a:t>Berätta gärna om patienter du</a:t>
            </a:r>
            <a:r>
              <a:rPr lang="sv-SE" kern="1200" baseline="0" dirty="0" smtClean="0">
                <a:solidFill>
                  <a:schemeClr val="tx1"/>
                </a:solidFill>
                <a:effectLst/>
              </a:rPr>
              <a:t> haft som mått bättre genom sin träning.</a:t>
            </a:r>
            <a:endParaRPr lang="sv-SE" kern="1200" dirty="0" smtClean="0">
              <a:solidFill>
                <a:schemeClr val="tx1"/>
              </a:solidFill>
              <a:effectLst/>
            </a:endParaRPr>
          </a:p>
          <a:p>
            <a:endParaRPr lang="sv-SE" baseline="0" dirty="0" smtClean="0"/>
          </a:p>
          <a:p>
            <a:r>
              <a:rPr lang="sv-SE" sz="900" b="1" kern="1200" dirty="0" smtClean="0">
                <a:solidFill>
                  <a:schemeClr val="tx1"/>
                </a:solidFill>
                <a:effectLst/>
                <a:latin typeface="Verdana"/>
                <a:ea typeface="+mn-ea"/>
                <a:cs typeface="Verdana"/>
              </a:rPr>
              <a:t>Fysisk träning</a:t>
            </a:r>
            <a:r>
              <a:rPr lang="sv-SE" b="1" dirty="0" smtClean="0">
                <a:effectLst/>
              </a:rPr>
              <a:t> </a:t>
            </a:r>
            <a:r>
              <a:rPr lang="sv-SE" b="1" baseline="0" dirty="0" smtClean="0"/>
              <a:t>ger:</a:t>
            </a:r>
          </a:p>
          <a:p>
            <a:pPr marL="171450" indent="-171450" fontAlgn="base">
              <a:buFont typeface="Arial" panose="020B0604020202020204" pitchFamily="34" charset="0"/>
              <a:buChar char="•"/>
            </a:pPr>
            <a:r>
              <a:rPr lang="sv-SE" b="0" i="0" kern="1200" dirty="0" smtClean="0">
                <a:solidFill>
                  <a:schemeClr val="tx1"/>
                </a:solidFill>
                <a:effectLst/>
              </a:rPr>
              <a:t>Förbättrad hälsorelaterad livskvalitet (minskad </a:t>
            </a:r>
            <a:r>
              <a:rPr lang="sv-SE" b="0" i="0" kern="1200" dirty="0" err="1" smtClean="0">
                <a:solidFill>
                  <a:schemeClr val="tx1"/>
                </a:solidFill>
                <a:effectLst/>
              </a:rPr>
              <a:t>dyspné</a:t>
            </a:r>
            <a:r>
              <a:rPr lang="sv-SE" b="0" i="0" kern="1200" dirty="0" smtClean="0">
                <a:solidFill>
                  <a:schemeClr val="tx1"/>
                </a:solidFill>
                <a:effectLst/>
              </a:rPr>
              <a:t> och förbättrad sjukdomskontroll)</a:t>
            </a:r>
          </a:p>
          <a:p>
            <a:pPr marL="171450" indent="-171450" fontAlgn="base">
              <a:buFont typeface="Arial" panose="020B0604020202020204" pitchFamily="34" charset="0"/>
              <a:buChar char="•"/>
            </a:pPr>
            <a:r>
              <a:rPr lang="sv-SE" b="0" i="0" kern="1200" dirty="0" smtClean="0">
                <a:solidFill>
                  <a:schemeClr val="tx1"/>
                </a:solidFill>
                <a:effectLst/>
              </a:rPr>
              <a:t>Förbättrad aerob uthållighet</a:t>
            </a:r>
          </a:p>
          <a:p>
            <a:pPr marL="171450" indent="-171450" fontAlgn="base">
              <a:buFont typeface="Arial" panose="020B0604020202020204" pitchFamily="34" charset="0"/>
              <a:buChar char="•"/>
            </a:pPr>
            <a:r>
              <a:rPr lang="sv-SE" b="0" i="0" kern="1200" dirty="0" smtClean="0">
                <a:solidFill>
                  <a:schemeClr val="tx1"/>
                </a:solidFill>
                <a:effectLst/>
              </a:rPr>
              <a:t>Förbättrad perifer muskelstyrka</a:t>
            </a:r>
          </a:p>
          <a:p>
            <a:pPr marL="171450" indent="-171450" fontAlgn="base">
              <a:buFont typeface="Arial" panose="020B0604020202020204" pitchFamily="34" charset="0"/>
              <a:buChar char="•"/>
            </a:pPr>
            <a:r>
              <a:rPr lang="sv-SE" b="0" i="0" kern="1200" dirty="0" smtClean="0">
                <a:solidFill>
                  <a:schemeClr val="tx1"/>
                </a:solidFill>
                <a:effectLst/>
              </a:rPr>
              <a:t>Ökat maximalt syreupptag</a:t>
            </a:r>
          </a:p>
          <a:p>
            <a:pPr marL="171450" indent="-171450" fontAlgn="base">
              <a:buFont typeface="Arial" panose="020B0604020202020204" pitchFamily="34" charset="0"/>
              <a:buChar char="•"/>
            </a:pPr>
            <a:r>
              <a:rPr lang="sv-SE" b="0" i="0" kern="1200" dirty="0" smtClean="0">
                <a:solidFill>
                  <a:schemeClr val="tx1"/>
                </a:solidFill>
                <a:effectLst/>
              </a:rPr>
              <a:t>Minskad rädsla för fysisk ansträngning</a:t>
            </a:r>
          </a:p>
          <a:p>
            <a:pPr marL="171450" indent="-171450" fontAlgn="base">
              <a:buFont typeface="Arial" panose="020B0604020202020204" pitchFamily="34" charset="0"/>
              <a:buChar char="•"/>
            </a:pPr>
            <a:r>
              <a:rPr lang="sv-SE" b="0" i="0" kern="1200" dirty="0" smtClean="0">
                <a:solidFill>
                  <a:schemeClr val="tx1"/>
                </a:solidFill>
                <a:effectLst/>
              </a:rPr>
              <a:t>Minskade begränsningar i dagligt liv</a:t>
            </a:r>
          </a:p>
          <a:p>
            <a:pPr marL="171450" indent="-171450" fontAlgn="base">
              <a:buFont typeface="Arial" panose="020B0604020202020204" pitchFamily="34" charset="0"/>
              <a:buChar char="•"/>
            </a:pPr>
            <a:r>
              <a:rPr lang="sv-SE" b="0" i="0" kern="1200" dirty="0" smtClean="0">
                <a:solidFill>
                  <a:schemeClr val="tx1"/>
                </a:solidFill>
                <a:effectLst/>
              </a:rPr>
              <a:t>Minskat antal sjukhusinläggningar</a:t>
            </a:r>
          </a:p>
          <a:p>
            <a:pPr marL="171450" indent="-171450" fontAlgn="base">
              <a:buFont typeface="Arial" panose="020B0604020202020204" pitchFamily="34" charset="0"/>
              <a:buChar char="•"/>
            </a:pPr>
            <a:r>
              <a:rPr lang="sv-SE" b="0" i="0" kern="1200" dirty="0" smtClean="0">
                <a:solidFill>
                  <a:schemeClr val="tx1"/>
                </a:solidFill>
                <a:effectLst/>
              </a:rPr>
              <a:t>Minskad mortalitet</a:t>
            </a:r>
          </a:p>
          <a:p>
            <a:endParaRPr lang="sv-SE" dirty="0" smtClean="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25</a:t>
            </a:fld>
            <a:endParaRPr lang="sv-SE" altLang="sv-SE"/>
          </a:p>
        </p:txBody>
      </p:sp>
    </p:spTree>
    <p:extLst>
      <p:ext uri="{BB962C8B-B14F-4D97-AF65-F5344CB8AC3E}">
        <p14:creationId xmlns:p14="http://schemas.microsoft.com/office/powerpoint/2010/main" val="43001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rtl="0">
              <a:lnSpc>
                <a:spcPct val="110000"/>
              </a:lnSpc>
            </a:pPr>
            <a:r>
              <a:rPr lang="sv-SE" b="1" i="0" u="none" strike="noStrike" kern="1200" baseline="0" dirty="0" smtClean="0">
                <a:solidFill>
                  <a:schemeClr val="tx1"/>
                </a:solidFill>
              </a:rPr>
              <a:t>Uppgift 5: </a:t>
            </a:r>
            <a:r>
              <a:rPr lang="sv-SE" b="0" i="0" u="none" strike="noStrike" kern="1200" baseline="0" dirty="0" smtClean="0">
                <a:solidFill>
                  <a:schemeClr val="tx1"/>
                </a:solidFill>
              </a:rPr>
              <a:t>Det viktigaste för mig och min KOL (15 min)</a:t>
            </a:r>
          </a:p>
          <a:p>
            <a:pPr rtl="0">
              <a:lnSpc>
                <a:spcPct val="110000"/>
              </a:lnSpc>
              <a:tabLst>
                <a:tab pos="177800" algn="l"/>
              </a:tabLst>
            </a:pPr>
            <a:endParaRPr lang="sv-SE" b="0" i="0" u="none" strike="noStrike" kern="1200" baseline="0" dirty="0" smtClean="0">
              <a:solidFill>
                <a:schemeClr val="tx1"/>
              </a:solidFill>
            </a:endParaRPr>
          </a:p>
          <a:p>
            <a:pPr marL="171450" indent="-171450" rtl="0">
              <a:lnSpc>
                <a:spcPct val="110000"/>
              </a:lnSpc>
              <a:buFont typeface="Arial"/>
              <a:buChar char="•"/>
              <a:tabLst>
                <a:tab pos="177800" algn="l"/>
              </a:tabLst>
            </a:pPr>
            <a:r>
              <a:rPr lang="sv-SE" b="0" i="0" u="none" strike="noStrike" kern="1200" baseline="0" dirty="0" smtClean="0">
                <a:solidFill>
                  <a:schemeClr val="tx1"/>
                </a:solidFill>
              </a:rPr>
              <a:t>Visa </a:t>
            </a:r>
            <a:r>
              <a:rPr lang="sv-SE" b="0" i="0" u="none" strike="noStrike" kern="1200" baseline="0" dirty="0" err="1" smtClean="0">
                <a:solidFill>
                  <a:schemeClr val="tx1"/>
                </a:solidFill>
              </a:rPr>
              <a:t>ppt</a:t>
            </a:r>
            <a:r>
              <a:rPr lang="sv-SE" b="0" i="0" u="none" strike="noStrike" kern="1200" baseline="0" dirty="0" smtClean="0">
                <a:solidFill>
                  <a:schemeClr val="tx1"/>
                </a:solidFill>
              </a:rPr>
              <a:t>-bild 26 och låt den ligga på.</a:t>
            </a:r>
          </a:p>
          <a:p>
            <a:pPr marL="171450" indent="-171450" rtl="0">
              <a:lnSpc>
                <a:spcPct val="110000"/>
              </a:lnSpc>
              <a:buFont typeface="Arial"/>
              <a:buChar char="•"/>
              <a:tabLst>
                <a:tab pos="177800" algn="l"/>
              </a:tabLst>
            </a:pPr>
            <a:r>
              <a:rPr lang="sv-SE" b="0" i="0" u="none" strike="noStrike" kern="1200" baseline="0" dirty="0" smtClean="0">
                <a:solidFill>
                  <a:schemeClr val="tx1"/>
                </a:solidFill>
              </a:rPr>
              <a:t>Dela ut uppgift 5 (utskrift).</a:t>
            </a:r>
          </a:p>
          <a:p>
            <a:pPr marL="171450" indent="-171450" rtl="0">
              <a:lnSpc>
                <a:spcPct val="110000"/>
              </a:lnSpc>
              <a:buFont typeface="Arial"/>
              <a:buChar char="•"/>
              <a:tabLst>
                <a:tab pos="177800" algn="l"/>
              </a:tabLst>
            </a:pPr>
            <a:r>
              <a:rPr lang="sv-SE" b="0" i="0" u="none" strike="noStrike" kern="1200" baseline="0" dirty="0" smtClean="0">
                <a:solidFill>
                  <a:schemeClr val="tx1"/>
                </a:solidFill>
              </a:rPr>
              <a:t>Låt deltagarna tänka igenom och fylla i individuellt, ca 5 min.</a:t>
            </a:r>
          </a:p>
          <a:p>
            <a:pPr marL="171450" indent="-171450" rtl="0">
              <a:lnSpc>
                <a:spcPct val="110000"/>
              </a:lnSpc>
              <a:buFont typeface="Arial"/>
              <a:buChar char="•"/>
              <a:tabLst>
                <a:tab pos="177800" algn="l"/>
              </a:tabLst>
            </a:pPr>
            <a:r>
              <a:rPr lang="sv-SE" b="0" i="0" u="none" strike="noStrike" kern="1200" baseline="0" dirty="0" smtClean="0">
                <a:solidFill>
                  <a:schemeClr val="tx1"/>
                </a:solidFill>
              </a:rPr>
              <a:t>Uppgiften består av två frågor, be deltagarna besvara båda.</a:t>
            </a:r>
          </a:p>
          <a:p>
            <a:pPr marL="171450" indent="-171450" rtl="0">
              <a:lnSpc>
                <a:spcPct val="110000"/>
              </a:lnSpc>
              <a:buFont typeface="Arial"/>
              <a:buChar char="•"/>
              <a:tabLst>
                <a:tab pos="177800" algn="l"/>
              </a:tabLst>
            </a:pPr>
            <a:r>
              <a:rPr lang="sv-SE" b="0" i="0" u="none" strike="noStrike" kern="1200" baseline="0" dirty="0" smtClean="0">
                <a:solidFill>
                  <a:schemeClr val="tx1"/>
                </a:solidFill>
              </a:rPr>
              <a:t>Ta sedan en diskussion i storgrupp, ca 10 min.</a:t>
            </a:r>
          </a:p>
          <a:p>
            <a:pPr rtl="0">
              <a:lnSpc>
                <a:spcPct val="110000"/>
              </a:lnSpc>
            </a:pPr>
            <a:endParaRPr lang="sv-SE" b="0" i="0" u="none" strike="noStrike" kern="1200" baseline="0" dirty="0" smtClean="0">
              <a:solidFill>
                <a:schemeClr val="tx1"/>
              </a:solidFill>
            </a:endParaRPr>
          </a:p>
          <a:p>
            <a:pPr rtl="0">
              <a:lnSpc>
                <a:spcPct val="110000"/>
              </a:lnSpc>
            </a:pPr>
            <a:r>
              <a:rPr lang="sv-SE" b="0" i="0" u="none" strike="noStrike" kern="1200" baseline="0" dirty="0" smtClean="0">
                <a:solidFill>
                  <a:schemeClr val="tx1"/>
                </a:solidFill>
              </a:rPr>
              <a:t>Syftet med uppgiften är att konfrontera sina egna attityder och att se förbi hinder och bortförklaringar. Det finns inget rätt eller fel. Uppgifter är till för att skapa en dialog. Din uppgift som handledare är att vägleda dialogen. Om ingen deltagare vill ge sina svar inför gruppen, kan du helt enkelt göra en egen sammanfattning.</a:t>
            </a:r>
          </a:p>
          <a:p>
            <a:pPr>
              <a:lnSpc>
                <a:spcPct val="110000"/>
              </a:lnSpc>
            </a:pPr>
            <a:endParaRPr lang="sv-SE" baseline="0"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26</a:t>
            </a:fld>
            <a:endParaRPr lang="sv-SE" altLang="sv-SE"/>
          </a:p>
        </p:txBody>
      </p:sp>
    </p:spTree>
    <p:extLst>
      <p:ext uri="{BB962C8B-B14F-4D97-AF65-F5344CB8AC3E}">
        <p14:creationId xmlns:p14="http://schemas.microsoft.com/office/powerpoint/2010/main" val="3518637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Tid</a:t>
            </a:r>
            <a:r>
              <a:rPr lang="sv-SE" b="0" dirty="0" smtClean="0"/>
              <a:t>:</a:t>
            </a:r>
            <a:r>
              <a:rPr lang="sv-SE" b="0" baseline="0" dirty="0" smtClean="0"/>
              <a:t> </a:t>
            </a:r>
            <a:r>
              <a:rPr lang="sv-SE" dirty="0" smtClean="0"/>
              <a:t>2 min</a:t>
            </a:r>
          </a:p>
          <a:p>
            <a:endParaRPr lang="sv-SE" dirty="0" smtClean="0"/>
          </a:p>
          <a:p>
            <a:r>
              <a:rPr lang="sv-SE" b="1" dirty="0" smtClean="0"/>
              <a:t>Hur:</a:t>
            </a:r>
          </a:p>
          <a:p>
            <a:r>
              <a:rPr lang="sv-SE" dirty="0" smtClean="0"/>
              <a:t>Individuell tankeställare.</a:t>
            </a:r>
          </a:p>
          <a:p>
            <a:endParaRPr lang="sv-SE" dirty="0" smtClean="0"/>
          </a:p>
          <a:p>
            <a:r>
              <a:rPr lang="sv-SE" b="1" baseline="0" dirty="0" smtClean="0"/>
              <a:t>Syfte:</a:t>
            </a:r>
          </a:p>
          <a:p>
            <a:r>
              <a:rPr lang="sv-SE" b="0" baseline="0" dirty="0" smtClean="0"/>
              <a:t>Att reflektera över dagens träff.</a:t>
            </a:r>
          </a:p>
          <a:p>
            <a:r>
              <a:rPr lang="sv-SE" b="0" baseline="0" dirty="0" smtClean="0"/>
              <a:t>Ta med sig någon kunskap hem.</a:t>
            </a:r>
            <a:endParaRPr lang="sv-SE" b="0" dirty="0" smtClean="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27</a:t>
            </a:fld>
            <a:endParaRPr lang="sv-SE" altLang="sv-SE"/>
          </a:p>
        </p:txBody>
      </p:sp>
    </p:spTree>
    <p:extLst>
      <p:ext uri="{BB962C8B-B14F-4D97-AF65-F5344CB8AC3E}">
        <p14:creationId xmlns:p14="http://schemas.microsoft.com/office/powerpoint/2010/main" val="331508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10000"/>
              </a:lnSpc>
              <a:spcBef>
                <a:spcPts val="0"/>
              </a:spcBef>
              <a:spcAft>
                <a:spcPct val="0"/>
              </a:spcAft>
              <a:buClrTx/>
              <a:buSzTx/>
              <a:buFontTx/>
              <a:buNone/>
              <a:tabLst/>
              <a:defRPr/>
            </a:pPr>
            <a:r>
              <a:rPr lang="sv-SE" dirty="0" smtClean="0"/>
              <a:t>Denna</a:t>
            </a:r>
            <a:r>
              <a:rPr lang="sv-SE" baseline="0" dirty="0" smtClean="0"/>
              <a:t> bild inleder ett nytt pass.</a:t>
            </a:r>
          </a:p>
          <a:p>
            <a:pPr marL="0" marR="0" indent="0" algn="l" defTabSz="914400" rtl="0" eaLnBrk="0" fontAlgn="base" latinLnBrk="0" hangingPunct="0">
              <a:lnSpc>
                <a:spcPct val="110000"/>
              </a:lnSpc>
              <a:spcBef>
                <a:spcPts val="0"/>
              </a:spcBef>
              <a:spcAft>
                <a:spcPct val="0"/>
              </a:spcAft>
              <a:buClrTx/>
              <a:buSzTx/>
              <a:buFontTx/>
              <a:buNone/>
              <a:tabLst/>
              <a:defRPr/>
            </a:pPr>
            <a:endParaRPr lang="sv-SE"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sv-SE" baseline="0" dirty="0" smtClean="0"/>
              <a:t>Här passar det bra om du som handledare börjar med att presentera dig själv.</a:t>
            </a:r>
          </a:p>
          <a:p>
            <a:pPr marL="0" marR="0" indent="0" algn="l" defTabSz="914400" rtl="0" eaLnBrk="0" fontAlgn="base" latinLnBrk="0" hangingPunct="0">
              <a:lnSpc>
                <a:spcPct val="110000"/>
              </a:lnSpc>
              <a:spcBef>
                <a:spcPts val="0"/>
              </a:spcBef>
              <a:spcAft>
                <a:spcPct val="0"/>
              </a:spcAft>
              <a:buClrTx/>
              <a:buSzTx/>
              <a:buFontTx/>
              <a:buNone/>
              <a:tabLst/>
              <a:defRPr/>
            </a:pPr>
            <a:endParaRPr lang="sv-SE"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sv-SE" b="1" baseline="0" dirty="0" smtClean="0"/>
              <a:t>Berätta t ex:</a:t>
            </a:r>
            <a:endParaRPr lang="sv-SE" baseline="0" dirty="0" smtClean="0"/>
          </a:p>
          <a:p>
            <a:pPr marL="171450" marR="0" indent="-171450" algn="l" defTabSz="914400" rtl="0" eaLnBrk="0" fontAlgn="base" latinLnBrk="0" hangingPunct="0">
              <a:lnSpc>
                <a:spcPct val="110000"/>
              </a:lnSpc>
              <a:spcBef>
                <a:spcPts val="300"/>
              </a:spcBef>
              <a:spcAft>
                <a:spcPct val="0"/>
              </a:spcAft>
              <a:buClrTx/>
              <a:buSzTx/>
              <a:buFont typeface="Arial"/>
              <a:buChar char="•"/>
              <a:tabLst/>
              <a:defRPr/>
            </a:pPr>
            <a:r>
              <a:rPr lang="sv-SE" baseline="0" dirty="0" smtClean="0"/>
              <a:t>Vad du heter.</a:t>
            </a:r>
          </a:p>
          <a:p>
            <a:pPr marL="171450" marR="0" indent="-171450" algn="l" defTabSz="914400" rtl="0" eaLnBrk="0" fontAlgn="base" latinLnBrk="0" hangingPunct="0">
              <a:lnSpc>
                <a:spcPct val="110000"/>
              </a:lnSpc>
              <a:spcBef>
                <a:spcPts val="300"/>
              </a:spcBef>
              <a:spcAft>
                <a:spcPct val="0"/>
              </a:spcAft>
              <a:buClrTx/>
              <a:buSzTx/>
              <a:buFont typeface="Arial"/>
              <a:buChar char="•"/>
              <a:tabLst/>
              <a:defRPr/>
            </a:pPr>
            <a:r>
              <a:rPr lang="sv-SE" baseline="0" dirty="0" smtClean="0"/>
              <a:t>Vad du jobbar med.</a:t>
            </a:r>
          </a:p>
          <a:p>
            <a:pPr marL="171450" marR="0" indent="-171450" algn="l" defTabSz="914400" rtl="0" eaLnBrk="0" fontAlgn="base" latinLnBrk="0" hangingPunct="0">
              <a:lnSpc>
                <a:spcPct val="110000"/>
              </a:lnSpc>
              <a:spcBef>
                <a:spcPts val="300"/>
              </a:spcBef>
              <a:spcAft>
                <a:spcPct val="0"/>
              </a:spcAft>
              <a:buClrTx/>
              <a:buSzTx/>
              <a:buFont typeface="Arial"/>
              <a:buChar char="•"/>
              <a:tabLst/>
              <a:defRPr/>
            </a:pPr>
            <a:r>
              <a:rPr lang="sv-SE" baseline="0" dirty="0" smtClean="0"/>
              <a:t>Hur länge du har jobbat med KOL och på vilket sätt.</a:t>
            </a:r>
          </a:p>
          <a:p>
            <a:pPr marL="171450" marR="0" indent="-171450" algn="l" defTabSz="914400" rtl="0" eaLnBrk="0" fontAlgn="base" latinLnBrk="0" hangingPunct="0">
              <a:lnSpc>
                <a:spcPct val="110000"/>
              </a:lnSpc>
              <a:spcBef>
                <a:spcPts val="300"/>
              </a:spcBef>
              <a:spcAft>
                <a:spcPct val="0"/>
              </a:spcAft>
              <a:buClrTx/>
              <a:buSzTx/>
              <a:buFont typeface="Arial"/>
              <a:buChar char="•"/>
              <a:tabLst/>
              <a:defRPr/>
            </a:pPr>
            <a:r>
              <a:rPr lang="sv-SE" baseline="0" dirty="0" smtClean="0"/>
              <a:t>Eventuella tidigare erfarenheter.</a:t>
            </a:r>
          </a:p>
          <a:p>
            <a:pPr marL="0" marR="0" indent="0" algn="l" defTabSz="914400" rtl="0" eaLnBrk="0" fontAlgn="base" latinLnBrk="0" hangingPunct="0">
              <a:lnSpc>
                <a:spcPct val="110000"/>
              </a:lnSpc>
              <a:spcBef>
                <a:spcPts val="0"/>
              </a:spcBef>
              <a:spcAft>
                <a:spcPct val="0"/>
              </a:spcAft>
              <a:buClrTx/>
              <a:buSzTx/>
              <a:buFontTx/>
              <a:buNone/>
              <a:tabLst/>
              <a:defRPr/>
            </a:pPr>
            <a:endParaRPr lang="sv-SE"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sv-SE" baseline="0" dirty="0" smtClean="0"/>
              <a:t>Något personligt, om du vill.</a:t>
            </a:r>
            <a:endParaRPr lang="sv-SE" dirty="0" smtClean="0"/>
          </a:p>
          <a:p>
            <a:pPr>
              <a:lnSpc>
                <a:spcPct val="110000"/>
              </a:lnSpc>
              <a:spcBef>
                <a:spcPts val="0"/>
              </a:spcBef>
            </a:pP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3</a:t>
            </a:fld>
            <a:endParaRPr lang="sv-SE" altLang="sv-SE"/>
          </a:p>
        </p:txBody>
      </p:sp>
    </p:spTree>
    <p:extLst>
      <p:ext uri="{BB962C8B-B14F-4D97-AF65-F5344CB8AC3E}">
        <p14:creationId xmlns:p14="http://schemas.microsoft.com/office/powerpoint/2010/main" val="238352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a:spcBef>
                <a:spcPts val="0"/>
              </a:spcBef>
            </a:pPr>
            <a:r>
              <a:rPr lang="sv-SE" sz="700" b="1" dirty="0" smtClean="0"/>
              <a:t>Tid:</a:t>
            </a:r>
          </a:p>
          <a:p>
            <a:pPr>
              <a:spcBef>
                <a:spcPts val="0"/>
              </a:spcBef>
            </a:pPr>
            <a:r>
              <a:rPr lang="sv-SE" sz="700" dirty="0" smtClean="0"/>
              <a:t>Rekommendation max 20 minuter totalt.</a:t>
            </a:r>
          </a:p>
          <a:p>
            <a:pPr>
              <a:spcBef>
                <a:spcPts val="0"/>
              </a:spcBef>
            </a:pPr>
            <a:r>
              <a:rPr lang="sv-SE" sz="700" dirty="0" smtClean="0"/>
              <a:t>Ca: 3–5</a:t>
            </a:r>
            <a:r>
              <a:rPr lang="sv-SE" sz="700" baseline="0" dirty="0" smtClean="0"/>
              <a:t> minuter för deltagarna att fundera på uppgiften.</a:t>
            </a:r>
          </a:p>
          <a:p>
            <a:pPr>
              <a:spcBef>
                <a:spcPts val="0"/>
              </a:spcBef>
            </a:pPr>
            <a:r>
              <a:rPr lang="sv-SE" sz="700" baseline="0" dirty="0" smtClean="0"/>
              <a:t>Max: 15 minuter för återkoppling i storgrupp.</a:t>
            </a:r>
            <a:endParaRPr lang="sv-SE" sz="700" dirty="0" smtClean="0"/>
          </a:p>
          <a:p>
            <a:pPr>
              <a:spcBef>
                <a:spcPts val="0"/>
              </a:spcBef>
            </a:pPr>
            <a:endParaRPr lang="sv-SE" sz="700" dirty="0" smtClean="0"/>
          </a:p>
          <a:p>
            <a:pPr>
              <a:spcBef>
                <a:spcPts val="0"/>
              </a:spcBef>
            </a:pPr>
            <a:r>
              <a:rPr lang="sv-SE" sz="700" b="1" dirty="0" smtClean="0"/>
              <a:t>Hur:</a:t>
            </a:r>
          </a:p>
          <a:p>
            <a:pPr marL="171450" indent="-171450">
              <a:spcBef>
                <a:spcPts val="0"/>
              </a:spcBef>
              <a:buFont typeface="Arial"/>
              <a:buChar char="•"/>
            </a:pPr>
            <a:r>
              <a:rPr lang="sv-SE" sz="700" dirty="0" smtClean="0"/>
              <a:t>Be deltagarna att fundera över frågorna</a:t>
            </a:r>
            <a:r>
              <a:rPr lang="sv-SE" sz="700" baseline="0" dirty="0" smtClean="0"/>
              <a:t> i några minuter (max 5 min).</a:t>
            </a:r>
          </a:p>
          <a:p>
            <a:pPr marL="171450" indent="-171450">
              <a:spcBef>
                <a:spcPts val="0"/>
              </a:spcBef>
              <a:buFont typeface="Arial"/>
              <a:buChar char="•"/>
            </a:pPr>
            <a:r>
              <a:rPr lang="sv-SE" sz="700" baseline="0" dirty="0" smtClean="0"/>
              <a:t>Låt sedan deltagarna berätta sina svar för hela gruppen.</a:t>
            </a:r>
          </a:p>
          <a:p>
            <a:pPr marL="171450" indent="-171450">
              <a:spcBef>
                <a:spcPts val="0"/>
              </a:spcBef>
              <a:buFont typeface="Arial"/>
              <a:buChar char="•"/>
            </a:pPr>
            <a:r>
              <a:rPr lang="sv-SE" sz="700" baseline="0" dirty="0" smtClean="0"/>
              <a:t>Skriv upp förväntningarna och spara till sista tillfället.</a:t>
            </a:r>
          </a:p>
          <a:p>
            <a:pPr>
              <a:spcBef>
                <a:spcPts val="0"/>
              </a:spcBef>
            </a:pPr>
            <a:endParaRPr lang="sv-SE" sz="700" baseline="0" dirty="0" smtClean="0"/>
          </a:p>
          <a:p>
            <a:pPr>
              <a:spcBef>
                <a:spcPts val="0"/>
              </a:spcBef>
            </a:pPr>
            <a:r>
              <a:rPr lang="sv-SE" sz="700" b="1" baseline="0" dirty="0" smtClean="0"/>
              <a:t>Varför:</a:t>
            </a:r>
          </a:p>
          <a:p>
            <a:pPr marL="171450" indent="-171450">
              <a:spcBef>
                <a:spcPts val="0"/>
              </a:spcBef>
              <a:buFont typeface="Arial"/>
              <a:buChar char="•"/>
            </a:pPr>
            <a:r>
              <a:rPr lang="sv-SE" sz="700" baseline="0" dirty="0" smtClean="0"/>
              <a:t>Aktiv med KOL bygger på deltagarna ska ta till sig kunskapen och vilja göra förändringar i sin vardag. </a:t>
            </a:r>
            <a:br>
              <a:rPr lang="sv-SE" sz="700" baseline="0" dirty="0" smtClean="0"/>
            </a:br>
            <a:r>
              <a:rPr lang="sv-SE" sz="700" baseline="0" dirty="0" smtClean="0"/>
              <a:t>Därför kommer vi att arbeta med olika uppgifter och att utbyta erfarenheter inom gruppen. </a:t>
            </a:r>
            <a:br>
              <a:rPr lang="sv-SE" sz="700" baseline="0" dirty="0" smtClean="0"/>
            </a:br>
            <a:r>
              <a:rPr lang="sv-SE" sz="700" baseline="0" dirty="0" smtClean="0"/>
              <a:t>Det är viktigt att ”sätta” kulturen i gruppen genom öppenhet och delaktighet.</a:t>
            </a:r>
          </a:p>
          <a:p>
            <a:pPr marL="171450" indent="-171450">
              <a:spcBef>
                <a:spcPts val="0"/>
              </a:spcBef>
              <a:buFont typeface="Arial"/>
              <a:buChar char="•"/>
            </a:pPr>
            <a:endParaRPr lang="sv-SE" sz="700" baseline="0" dirty="0" smtClean="0"/>
          </a:p>
          <a:p>
            <a:pPr>
              <a:spcBef>
                <a:spcPts val="0"/>
              </a:spcBef>
            </a:pPr>
            <a:r>
              <a:rPr lang="sv-SE" sz="700" b="1" baseline="0" dirty="0" smtClean="0"/>
              <a:t>Tips!</a:t>
            </a:r>
            <a:endParaRPr lang="sv-SE" sz="700" kern="1200" baseline="0" dirty="0" smtClean="0">
              <a:solidFill>
                <a:schemeClr val="tx1"/>
              </a:solidFill>
              <a:effectLst/>
            </a:endParaRPr>
          </a:p>
          <a:p>
            <a:pPr marL="171450" indent="-171450">
              <a:spcBef>
                <a:spcPts val="0"/>
              </a:spcBef>
              <a:buFont typeface="Arial"/>
              <a:buChar char="•"/>
            </a:pPr>
            <a:r>
              <a:rPr lang="sv-SE" sz="700" kern="1200" dirty="0" smtClean="0">
                <a:solidFill>
                  <a:schemeClr val="tx1"/>
                </a:solidFill>
                <a:effectLst/>
              </a:rPr>
              <a:t>När deltagarna berättar får du bra information som du kan ha nytta av under skolan.</a:t>
            </a:r>
          </a:p>
          <a:p>
            <a:pPr>
              <a:spcBef>
                <a:spcPts val="0"/>
              </a:spcBef>
            </a:pPr>
            <a:r>
              <a:rPr lang="sv-SE" sz="700" kern="1200" dirty="0" smtClean="0">
                <a:solidFill>
                  <a:schemeClr val="tx1"/>
                </a:solidFill>
                <a:effectLst/>
              </a:rPr>
              <a:t> </a:t>
            </a:r>
          </a:p>
          <a:p>
            <a:pPr>
              <a:spcBef>
                <a:spcPts val="0"/>
              </a:spcBef>
            </a:pPr>
            <a:r>
              <a:rPr lang="sv-SE" sz="700" b="1" kern="1200" dirty="0" smtClean="0">
                <a:solidFill>
                  <a:schemeClr val="tx1"/>
                </a:solidFill>
                <a:effectLst/>
              </a:rPr>
              <a:t>Vad tycker du är svårast/jobbigast med KOL?</a:t>
            </a:r>
          </a:p>
          <a:p>
            <a:pPr lvl="0">
              <a:spcBef>
                <a:spcPts val="0"/>
              </a:spcBef>
            </a:pPr>
            <a:r>
              <a:rPr lang="sv-SE" sz="700" kern="1200" dirty="0" smtClean="0">
                <a:solidFill>
                  <a:schemeClr val="tx1"/>
                </a:solidFill>
                <a:effectLst/>
              </a:rPr>
              <a:t>Här får du ”fri information” om vilka besvär deltagarna har. Du får en fingervisning om vilka ämnen de är intresserade av under utbildningen.</a:t>
            </a:r>
            <a:br>
              <a:rPr lang="sv-SE" sz="700" kern="1200" dirty="0" smtClean="0">
                <a:solidFill>
                  <a:schemeClr val="tx1"/>
                </a:solidFill>
                <a:effectLst/>
              </a:rPr>
            </a:br>
            <a:r>
              <a:rPr lang="sv-SE" sz="700" kern="1200" dirty="0" smtClean="0">
                <a:solidFill>
                  <a:schemeClr val="tx1"/>
                </a:solidFill>
                <a:effectLst/>
              </a:rPr>
              <a:t>Du kan också återkoppla medan deltagarna berättar genom att t ex säga: ”Andfåddhet i trappor kommer vi prata om under vår andra träff”.</a:t>
            </a:r>
            <a:br>
              <a:rPr lang="sv-SE" sz="700" kern="1200" dirty="0" smtClean="0">
                <a:solidFill>
                  <a:schemeClr val="tx1"/>
                </a:solidFill>
                <a:effectLst/>
              </a:rPr>
            </a:br>
            <a:r>
              <a:rPr lang="sv-SE" sz="700" kern="1200" dirty="0" smtClean="0">
                <a:solidFill>
                  <a:schemeClr val="tx1"/>
                </a:solidFill>
                <a:effectLst/>
              </a:rPr>
              <a:t>”Kostråd kommer vi ta upp under vår tredje träff. Det finns även ett faktablad på skolans hemsida…”</a:t>
            </a:r>
          </a:p>
          <a:p>
            <a:pPr>
              <a:spcBef>
                <a:spcPts val="0"/>
              </a:spcBef>
            </a:pPr>
            <a:r>
              <a:rPr lang="sv-SE" sz="700" kern="1200" dirty="0" smtClean="0">
                <a:solidFill>
                  <a:schemeClr val="tx1"/>
                </a:solidFill>
                <a:effectLst/>
              </a:rPr>
              <a:t> </a:t>
            </a:r>
          </a:p>
          <a:p>
            <a:pPr>
              <a:spcBef>
                <a:spcPts val="0"/>
              </a:spcBef>
            </a:pPr>
            <a:r>
              <a:rPr lang="sv-SE" sz="700" b="1" kern="1200" dirty="0" smtClean="0">
                <a:solidFill>
                  <a:schemeClr val="tx1"/>
                </a:solidFill>
                <a:effectLst/>
              </a:rPr>
              <a:t>Vad i vardagen ger dig mest energi?</a:t>
            </a:r>
          </a:p>
          <a:p>
            <a:pPr lvl="0">
              <a:spcBef>
                <a:spcPts val="0"/>
              </a:spcBef>
            </a:pPr>
            <a:r>
              <a:rPr lang="sv-SE" sz="700" kern="1200" dirty="0" smtClean="0">
                <a:solidFill>
                  <a:schemeClr val="tx1"/>
                </a:solidFill>
                <a:effectLst/>
              </a:rPr>
              <a:t>Här får du en fingervisning om hur aktiva deltagarna är och hur de tänker.</a:t>
            </a:r>
            <a:br>
              <a:rPr lang="sv-SE" sz="700" kern="1200" dirty="0" smtClean="0">
                <a:solidFill>
                  <a:schemeClr val="tx1"/>
                </a:solidFill>
                <a:effectLst/>
              </a:rPr>
            </a:br>
            <a:r>
              <a:rPr lang="sv-SE" sz="700" kern="1200" dirty="0" smtClean="0">
                <a:solidFill>
                  <a:schemeClr val="tx1"/>
                </a:solidFill>
                <a:effectLst/>
              </a:rPr>
              <a:t>Har de svårt eller lätt att lyfta fram något positivt?</a:t>
            </a:r>
            <a:br>
              <a:rPr lang="sv-SE" sz="700" kern="1200" dirty="0" smtClean="0">
                <a:solidFill>
                  <a:schemeClr val="tx1"/>
                </a:solidFill>
                <a:effectLst/>
              </a:rPr>
            </a:br>
            <a:r>
              <a:rPr lang="sv-SE" sz="700" kern="1200" dirty="0" smtClean="0">
                <a:solidFill>
                  <a:schemeClr val="tx1"/>
                </a:solidFill>
                <a:effectLst/>
              </a:rPr>
              <a:t>Du får en känsla av hur svårt/lätt det blir att prata om ett aktivt liv och livskvalitet.</a:t>
            </a:r>
          </a:p>
          <a:p>
            <a:pPr>
              <a:spcBef>
                <a:spcPts val="0"/>
              </a:spcBef>
            </a:pPr>
            <a:r>
              <a:rPr lang="sv-SE" sz="700" kern="1200" dirty="0" smtClean="0">
                <a:solidFill>
                  <a:schemeClr val="tx1"/>
                </a:solidFill>
                <a:effectLst/>
              </a:rPr>
              <a:t> </a:t>
            </a:r>
          </a:p>
          <a:p>
            <a:pPr>
              <a:spcBef>
                <a:spcPts val="0"/>
              </a:spcBef>
            </a:pPr>
            <a:r>
              <a:rPr lang="sv-SE" sz="700" b="1" kern="1200" dirty="0" smtClean="0">
                <a:solidFill>
                  <a:schemeClr val="tx1"/>
                </a:solidFill>
                <a:effectLst/>
              </a:rPr>
              <a:t>Vad förväntar du dig av utbildningen?</a:t>
            </a:r>
          </a:p>
          <a:p>
            <a:pPr>
              <a:spcBef>
                <a:spcPts val="0"/>
              </a:spcBef>
            </a:pPr>
            <a:r>
              <a:rPr lang="sv-SE" sz="700" kern="1200" dirty="0" smtClean="0">
                <a:solidFill>
                  <a:schemeClr val="tx1"/>
                </a:solidFill>
                <a:effectLst/>
              </a:rPr>
              <a:t>Skriv upp förväntningarna medan deltagarna svarar.</a:t>
            </a:r>
            <a:br>
              <a:rPr lang="sv-SE" sz="700" kern="1200" dirty="0" smtClean="0">
                <a:solidFill>
                  <a:schemeClr val="tx1"/>
                </a:solidFill>
                <a:effectLst/>
              </a:rPr>
            </a:br>
            <a:r>
              <a:rPr lang="sv-SE" sz="700" kern="1200" dirty="0" smtClean="0">
                <a:solidFill>
                  <a:schemeClr val="tx1"/>
                </a:solidFill>
                <a:effectLst/>
              </a:rPr>
              <a:t>Stäm sedan av mot skolans innehåll så du ser att du har med allt.</a:t>
            </a:r>
            <a:br>
              <a:rPr lang="sv-SE" sz="700" kern="1200" dirty="0" smtClean="0">
                <a:solidFill>
                  <a:schemeClr val="tx1"/>
                </a:solidFill>
                <a:effectLst/>
              </a:rPr>
            </a:br>
            <a:r>
              <a:rPr lang="sv-SE" sz="700" kern="1200" dirty="0" smtClean="0">
                <a:solidFill>
                  <a:schemeClr val="tx1"/>
                </a:solidFill>
                <a:effectLst/>
              </a:rPr>
              <a:t>Om någons förväntningar inte är realistiska, prata gärna med den deltagaren efter första kurstillfället.</a:t>
            </a:r>
            <a:br>
              <a:rPr lang="sv-SE" sz="700" kern="1200" dirty="0" smtClean="0">
                <a:solidFill>
                  <a:schemeClr val="tx1"/>
                </a:solidFill>
                <a:effectLst/>
              </a:rPr>
            </a:br>
            <a:r>
              <a:rPr lang="sv-SE" sz="700" kern="1200" dirty="0" smtClean="0">
                <a:solidFill>
                  <a:schemeClr val="tx1"/>
                </a:solidFill>
                <a:effectLst/>
              </a:rPr>
              <a:t>Du kan spara förväntningarna till sista tillfället, och då skriva upp dem och gå igenom dem med deltagarna som ett kvitto på vad skolan har gett.</a:t>
            </a: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4</a:t>
            </a:fld>
            <a:endParaRPr lang="sv-SE" altLang="sv-SE"/>
          </a:p>
        </p:txBody>
      </p:sp>
    </p:spTree>
    <p:extLst>
      <p:ext uri="{BB962C8B-B14F-4D97-AF65-F5344CB8AC3E}">
        <p14:creationId xmlns:p14="http://schemas.microsoft.com/office/powerpoint/2010/main" val="288456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nSpc>
                <a:spcPct val="110000"/>
              </a:lnSpc>
              <a:spcBef>
                <a:spcPts val="0"/>
              </a:spcBef>
            </a:pPr>
            <a:r>
              <a:rPr lang="sv-SE" b="0" i="0" kern="1200" baseline="0" dirty="0" smtClean="0">
                <a:solidFill>
                  <a:schemeClr val="tx1"/>
                </a:solidFill>
                <a:effectLst/>
              </a:rPr>
              <a:t>Utbildningen syftar till att ge kunskap om KOL och att skapa motivation till nya vanor som gör att deltagaren kan må bättre på lång sikt. </a:t>
            </a:r>
          </a:p>
          <a:p>
            <a:pPr>
              <a:lnSpc>
                <a:spcPct val="110000"/>
              </a:lnSpc>
              <a:spcBef>
                <a:spcPts val="0"/>
              </a:spcBef>
            </a:pPr>
            <a:endParaRPr lang="sv-SE" b="0" i="0" kern="1200" baseline="0" dirty="0" smtClean="0">
              <a:solidFill>
                <a:schemeClr val="tx1"/>
              </a:solidFill>
              <a:effectLst/>
            </a:endParaRPr>
          </a:p>
          <a:p>
            <a:pPr>
              <a:lnSpc>
                <a:spcPct val="110000"/>
              </a:lnSpc>
              <a:spcBef>
                <a:spcPts val="0"/>
              </a:spcBef>
            </a:pPr>
            <a:r>
              <a:rPr lang="sv-SE" kern="1200" dirty="0" smtClean="0">
                <a:solidFill>
                  <a:schemeClr val="tx1"/>
                </a:solidFill>
                <a:effectLst/>
              </a:rPr>
              <a:t>Utbildningen bygger på att deltagarna är engagerade och bidrar med egna erfarenheter, frågor och med att göra de olika uppgifterna.</a:t>
            </a:r>
          </a:p>
          <a:p>
            <a:pPr>
              <a:lnSpc>
                <a:spcPct val="110000"/>
              </a:lnSpc>
              <a:spcBef>
                <a:spcPts val="0"/>
              </a:spcBef>
            </a:pPr>
            <a:endParaRPr lang="sv-SE" kern="1200" dirty="0" smtClean="0">
              <a:solidFill>
                <a:schemeClr val="tx1"/>
              </a:solidFill>
              <a:effectLst/>
            </a:endParaRPr>
          </a:p>
          <a:p>
            <a:pPr>
              <a:lnSpc>
                <a:spcPct val="110000"/>
              </a:lnSpc>
              <a:spcBef>
                <a:spcPts val="0"/>
              </a:spcBef>
            </a:pPr>
            <a:r>
              <a:rPr lang="sv-SE" b="0" i="0" kern="1200" dirty="0" smtClean="0">
                <a:solidFill>
                  <a:schemeClr val="tx1"/>
                </a:solidFill>
                <a:effectLst/>
              </a:rPr>
              <a:t>Vid KOL</a:t>
            </a:r>
            <a:r>
              <a:rPr lang="sv-SE" b="0" i="0" kern="1200" baseline="0" dirty="0" smtClean="0">
                <a:solidFill>
                  <a:schemeClr val="tx1"/>
                </a:solidFill>
                <a:effectLst/>
              </a:rPr>
              <a:t> är levnadsvanorna och egenvården mycket viktiga för hur sjukdomen utvecklas och för att kunna behålla en så god livskvalitet som möjligt.</a:t>
            </a:r>
          </a:p>
          <a:p>
            <a:pPr>
              <a:lnSpc>
                <a:spcPct val="110000"/>
              </a:lnSpc>
              <a:spcBef>
                <a:spcPts val="0"/>
              </a:spcBef>
            </a:pPr>
            <a:endParaRPr lang="sv-SE" b="0" i="0" kern="1200" baseline="0" dirty="0" smtClean="0">
              <a:solidFill>
                <a:schemeClr val="tx1"/>
              </a:solidFill>
              <a:effectLst/>
            </a:endParaRPr>
          </a:p>
          <a:p>
            <a:pPr>
              <a:lnSpc>
                <a:spcPct val="110000"/>
              </a:lnSpc>
              <a:spcBef>
                <a:spcPts val="0"/>
              </a:spcBef>
            </a:pPr>
            <a:endParaRPr lang="sv-SE" dirty="0" smtClean="0"/>
          </a:p>
          <a:p>
            <a:pPr>
              <a:lnSpc>
                <a:spcPct val="110000"/>
              </a:lnSpc>
              <a:spcBef>
                <a:spcPts val="0"/>
              </a:spcBef>
            </a:pP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5</a:t>
            </a:fld>
            <a:endParaRPr lang="sv-SE" altLang="sv-SE"/>
          </a:p>
        </p:txBody>
      </p:sp>
    </p:spTree>
    <p:extLst>
      <p:ext uri="{BB962C8B-B14F-4D97-AF65-F5344CB8AC3E}">
        <p14:creationId xmlns:p14="http://schemas.microsoft.com/office/powerpoint/2010/main" val="201869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Utbildningen</a:t>
            </a:r>
            <a:r>
              <a:rPr lang="sv-SE" baseline="0" dirty="0" smtClean="0"/>
              <a:t> bygger på att deltagaren är aktiv.</a:t>
            </a:r>
          </a:p>
          <a:p>
            <a:endParaRPr lang="sv-SE" baseline="0" dirty="0" smtClean="0"/>
          </a:p>
          <a:p>
            <a:r>
              <a:rPr lang="sv-SE" baseline="0" dirty="0" smtClean="0"/>
              <a:t>Kunskapspass varvas med olika uppgifter, t ex:</a:t>
            </a:r>
          </a:p>
          <a:p>
            <a:pPr marL="171450" indent="-171450">
              <a:buFont typeface="Arial"/>
              <a:buChar char="•"/>
            </a:pPr>
            <a:r>
              <a:rPr lang="sv-SE" baseline="0" dirty="0" smtClean="0"/>
              <a:t>Kryssfrågor för att repetera kunskapspass</a:t>
            </a:r>
          </a:p>
          <a:p>
            <a:pPr marL="171450" indent="-171450">
              <a:buFont typeface="Arial"/>
              <a:buChar char="•"/>
            </a:pPr>
            <a:r>
              <a:rPr lang="sv-SE" baseline="0" dirty="0" smtClean="0"/>
              <a:t>Reflektions- och dialoguppgifter</a:t>
            </a:r>
          </a:p>
          <a:p>
            <a:pPr marL="171450" indent="-171450">
              <a:buFont typeface="Arial"/>
              <a:buChar char="•"/>
            </a:pPr>
            <a:r>
              <a:rPr lang="sv-SE" baseline="0" dirty="0" smtClean="0"/>
              <a:t>Handlingsplaner för att ändra vanor</a:t>
            </a:r>
          </a:p>
          <a:p>
            <a:pPr marL="171450" indent="-171450">
              <a:buFontTx/>
              <a:buChar char="-"/>
            </a:pPr>
            <a:endParaRPr lang="sv-SE" baseline="0" dirty="0" smtClean="0"/>
          </a:p>
          <a:p>
            <a:pPr marL="0" indent="0">
              <a:buFontTx/>
              <a:buNone/>
            </a:pPr>
            <a:r>
              <a:rPr lang="sv-SE" baseline="0" dirty="0" smtClean="0"/>
              <a:t>Alla människor har svårt att ändra sina vanor,</a:t>
            </a:r>
          </a:p>
          <a:p>
            <a:pPr marL="0" indent="0">
              <a:buFontTx/>
              <a:buNone/>
            </a:pPr>
            <a:r>
              <a:rPr lang="sv-SE" baseline="0" dirty="0" smtClean="0"/>
              <a:t>Det kräver hög motivation och disciplin.</a:t>
            </a:r>
          </a:p>
          <a:p>
            <a:pPr marL="0" indent="0">
              <a:buFontTx/>
              <a:buNone/>
            </a:pPr>
            <a:r>
              <a:rPr lang="sv-SE" baseline="0" dirty="0" smtClean="0"/>
              <a:t>Och att man vågar pröva nytt.</a:t>
            </a:r>
          </a:p>
          <a:p>
            <a:pPr marL="0" indent="0">
              <a:buFontTx/>
              <a:buNone/>
            </a:pPr>
            <a:endParaRPr lang="sv-SE" baseline="0" dirty="0" smtClean="0"/>
          </a:p>
          <a:p>
            <a:pPr marL="0" indent="0">
              <a:buFontTx/>
              <a:buNone/>
            </a:pPr>
            <a:r>
              <a:rPr lang="sv-SE" baseline="0" dirty="0" smtClean="0"/>
              <a:t>Utbildningen ger kunskap och verktyg.</a:t>
            </a:r>
          </a:p>
          <a:p>
            <a:pPr marL="0" indent="0">
              <a:buFontTx/>
              <a:buNone/>
            </a:pPr>
            <a:r>
              <a:rPr lang="sv-SE" baseline="0" dirty="0" smtClean="0"/>
              <a:t>Men bara deltagaren kan bestämma vad hen vill göra av dem.</a:t>
            </a:r>
          </a:p>
          <a:p>
            <a:pPr marL="171450" indent="-171450">
              <a:buFontTx/>
              <a:buChar char="-"/>
            </a:pPr>
            <a:endParaRPr lang="sv-SE" baseline="0" dirty="0" smtClean="0"/>
          </a:p>
          <a:p>
            <a:pPr marL="0" indent="0">
              <a:buFontTx/>
              <a:buNone/>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6</a:t>
            </a:fld>
            <a:endParaRPr lang="sv-SE" altLang="sv-SE"/>
          </a:p>
        </p:txBody>
      </p:sp>
    </p:spTree>
    <p:extLst>
      <p:ext uri="{BB962C8B-B14F-4D97-AF65-F5344CB8AC3E}">
        <p14:creationId xmlns:p14="http://schemas.microsoft.com/office/powerpoint/2010/main" val="174655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Presentera skolans fyra träffar och innehåll:</a:t>
            </a:r>
          </a:p>
          <a:p>
            <a:endParaRPr lang="sv-SE" dirty="0" smtClean="0"/>
          </a:p>
          <a:p>
            <a:r>
              <a:rPr lang="sv-SE" dirty="0" smtClean="0"/>
              <a:t>Informera</a:t>
            </a:r>
            <a:r>
              <a:rPr lang="sv-SE" baseline="0" dirty="0" smtClean="0"/>
              <a:t> om vilka datum och tider som gäller för följande träffar.</a:t>
            </a:r>
            <a:endParaRPr lang="sv-SE" dirty="0" smtClean="0"/>
          </a:p>
          <a:p>
            <a:endParaRPr lang="sv-SE" dirty="0" smtClean="0"/>
          </a:p>
          <a:p>
            <a:r>
              <a:rPr lang="sv-SE" b="1" dirty="0" smtClean="0"/>
              <a:t>Träff</a:t>
            </a:r>
            <a:r>
              <a:rPr lang="sv-SE" b="1" baseline="0" dirty="0" smtClean="0"/>
              <a:t> 1. Lär känna din sjukdom</a:t>
            </a:r>
          </a:p>
          <a:p>
            <a:pPr marL="171450" indent="-171450">
              <a:buFont typeface="Arial"/>
              <a:buChar char="•"/>
            </a:pPr>
            <a:r>
              <a:rPr lang="sv-SE" baseline="0" dirty="0" smtClean="0"/>
              <a:t>Kursintroduktion</a:t>
            </a:r>
          </a:p>
          <a:p>
            <a:pPr marL="171450" indent="-171450">
              <a:buFont typeface="Arial"/>
              <a:buChar char="•"/>
            </a:pPr>
            <a:r>
              <a:rPr lang="sv-SE" baseline="0" dirty="0" smtClean="0"/>
              <a:t>Din kropp med KOL</a:t>
            </a:r>
          </a:p>
          <a:p>
            <a:pPr marL="171450" indent="-171450">
              <a:buFont typeface="Arial"/>
              <a:buChar char="•"/>
            </a:pPr>
            <a:r>
              <a:rPr lang="sv-SE" baseline="0" dirty="0" smtClean="0"/>
              <a:t>Att få KOL, idag och resten av livet</a:t>
            </a:r>
          </a:p>
          <a:p>
            <a:endParaRPr lang="sv-SE" baseline="0" dirty="0" smtClean="0"/>
          </a:p>
          <a:p>
            <a:r>
              <a:rPr lang="sv-SE" b="1" baseline="0" dirty="0" smtClean="0"/>
              <a:t>Träff 2. Mitt liv med KOL</a:t>
            </a:r>
          </a:p>
          <a:p>
            <a:pPr marL="171450" indent="-171450">
              <a:buFont typeface="Arial"/>
              <a:buChar char="•"/>
            </a:pPr>
            <a:r>
              <a:rPr lang="sv-SE" baseline="0" dirty="0" smtClean="0"/>
              <a:t>Tekniker och tips vid hosta och andning</a:t>
            </a:r>
          </a:p>
          <a:p>
            <a:pPr marL="171450" indent="-171450">
              <a:buFont typeface="Arial"/>
              <a:buChar char="•"/>
            </a:pPr>
            <a:r>
              <a:rPr lang="sv-SE" baseline="0" dirty="0" smtClean="0"/>
              <a:t>Läkemedel</a:t>
            </a:r>
          </a:p>
          <a:p>
            <a:pPr marL="171450" indent="-171450">
              <a:buFont typeface="Arial"/>
              <a:buChar char="•"/>
            </a:pPr>
            <a:r>
              <a:rPr lang="sv-SE" baseline="0" dirty="0" smtClean="0"/>
              <a:t>Planera för KOL</a:t>
            </a:r>
          </a:p>
          <a:p>
            <a:pPr marL="171450" indent="-171450">
              <a:buFont typeface="Arial"/>
              <a:buChar char="•"/>
            </a:pPr>
            <a:r>
              <a:rPr lang="sv-SE" baseline="0" dirty="0" smtClean="0"/>
              <a:t>Känslor i vardagen</a:t>
            </a:r>
          </a:p>
          <a:p>
            <a:endParaRPr lang="sv-SE" baseline="0" dirty="0" smtClean="0"/>
          </a:p>
          <a:p>
            <a:r>
              <a:rPr lang="sv-SE" b="1" baseline="0" dirty="0" smtClean="0"/>
              <a:t>Träff 3. Val i vardagen</a:t>
            </a:r>
          </a:p>
          <a:p>
            <a:pPr marL="171450" indent="-171450">
              <a:buFont typeface="Arial"/>
              <a:buChar char="•"/>
            </a:pPr>
            <a:r>
              <a:rPr lang="sv-SE" baseline="0" dirty="0" smtClean="0"/>
              <a:t>Kost </a:t>
            </a:r>
          </a:p>
          <a:p>
            <a:pPr marL="171450" indent="-171450">
              <a:buFont typeface="Arial"/>
              <a:buChar char="•"/>
            </a:pPr>
            <a:r>
              <a:rPr lang="sv-SE" baseline="0" dirty="0" smtClean="0"/>
              <a:t>Fysisk aktivitet och träning</a:t>
            </a:r>
          </a:p>
          <a:p>
            <a:pPr marL="171450" indent="-171450">
              <a:buFont typeface="Arial"/>
              <a:buChar char="•"/>
            </a:pPr>
            <a:r>
              <a:rPr lang="sv-SE" baseline="0" dirty="0" smtClean="0"/>
              <a:t>Egenvård vid KOL</a:t>
            </a:r>
          </a:p>
          <a:p>
            <a:endParaRPr lang="sv-SE" baseline="0" dirty="0" smtClean="0"/>
          </a:p>
          <a:p>
            <a:r>
              <a:rPr lang="sv-SE" b="1" baseline="0" dirty="0" smtClean="0"/>
              <a:t>Träff 4. Aktiv med KOL</a:t>
            </a:r>
          </a:p>
          <a:p>
            <a:pPr marL="171450" indent="-171450">
              <a:buFont typeface="Arial"/>
              <a:buChar char="•"/>
            </a:pPr>
            <a:r>
              <a:rPr lang="sv-SE" baseline="0" dirty="0" smtClean="0"/>
              <a:t>Konsten att ta hand om sig själv</a:t>
            </a:r>
          </a:p>
          <a:p>
            <a:pPr marL="171450" indent="-171450">
              <a:buFont typeface="Arial"/>
              <a:buChar char="•"/>
            </a:pPr>
            <a:r>
              <a:rPr lang="sv-SE" baseline="0" dirty="0" smtClean="0"/>
              <a:t>Repetition och handlingsplan</a:t>
            </a:r>
          </a:p>
          <a:p>
            <a:pPr marL="171450" indent="-171450">
              <a:buFont typeface="Arial"/>
              <a:buChar char="•"/>
            </a:pPr>
            <a:r>
              <a:rPr lang="sv-SE" baseline="0" dirty="0" smtClean="0"/>
              <a:t>Riksförbundet </a:t>
            </a:r>
            <a:r>
              <a:rPr lang="sv-SE" baseline="0" dirty="0" err="1" smtClean="0"/>
              <a:t>HjärtLung</a:t>
            </a:r>
            <a:endParaRPr lang="sv-SE" baseline="0" dirty="0" smtClean="0"/>
          </a:p>
          <a:p>
            <a:pPr marL="171450" indent="-171450">
              <a:buFont typeface="Arial"/>
              <a:buChar char="•"/>
            </a:pPr>
            <a:r>
              <a:rPr lang="sv-SE" baseline="0" dirty="0" smtClean="0"/>
              <a:t>Utbildningen avslutas</a:t>
            </a:r>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7</a:t>
            </a:fld>
            <a:endParaRPr lang="sv-SE" altLang="sv-SE"/>
          </a:p>
        </p:txBody>
      </p:sp>
    </p:spTree>
    <p:extLst>
      <p:ext uri="{BB962C8B-B14F-4D97-AF65-F5344CB8AC3E}">
        <p14:creationId xmlns:p14="http://schemas.microsoft.com/office/powerpoint/2010/main" val="318601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i="0" kern="1200" dirty="0" smtClean="0">
                <a:solidFill>
                  <a:schemeClr val="tx1"/>
                </a:solidFill>
                <a:effectLst/>
              </a:rPr>
              <a:t>Uppgift 2. </a:t>
            </a:r>
            <a:r>
              <a:rPr lang="sv-SE" i="0" kern="1200" dirty="0" smtClean="0">
                <a:solidFill>
                  <a:schemeClr val="tx1"/>
                </a:solidFill>
                <a:effectLst/>
              </a:rPr>
              <a:t>Självskattning</a:t>
            </a:r>
            <a:r>
              <a:rPr lang="sv-SE" dirty="0" smtClean="0"/>
              <a:t> (</a:t>
            </a:r>
            <a:r>
              <a:rPr lang="sv-SE" i="0" kern="1200" dirty="0" smtClean="0">
                <a:solidFill>
                  <a:schemeClr val="tx1"/>
                </a:solidFill>
                <a:effectLst/>
              </a:rPr>
              <a:t>5 min)</a:t>
            </a:r>
          </a:p>
          <a:p>
            <a:pPr marL="171450" indent="-171450">
              <a:lnSpc>
                <a:spcPct val="110000"/>
              </a:lnSpc>
              <a:buFont typeface="Arial"/>
              <a:buChar char="•"/>
            </a:pPr>
            <a:endParaRPr lang="sv-SE" kern="1200" dirty="0" smtClean="0">
              <a:solidFill>
                <a:schemeClr val="tx1"/>
              </a:solidFill>
              <a:effectLst/>
            </a:endParaRPr>
          </a:p>
          <a:p>
            <a:pPr marL="171450" indent="-171450">
              <a:lnSpc>
                <a:spcPct val="110000"/>
              </a:lnSpc>
              <a:buFont typeface="Arial"/>
              <a:buChar char="•"/>
            </a:pPr>
            <a:r>
              <a:rPr lang="sv-SE" kern="1200" dirty="0" smtClean="0">
                <a:solidFill>
                  <a:schemeClr val="tx1"/>
                </a:solidFill>
                <a:effectLst/>
              </a:rPr>
              <a:t>Visa </a:t>
            </a:r>
            <a:r>
              <a:rPr lang="sv-SE" kern="1200" dirty="0" err="1" smtClean="0">
                <a:solidFill>
                  <a:schemeClr val="tx1"/>
                </a:solidFill>
                <a:effectLst/>
              </a:rPr>
              <a:t>ppt</a:t>
            </a:r>
            <a:r>
              <a:rPr lang="sv-SE" kern="1200" dirty="0" smtClean="0">
                <a:solidFill>
                  <a:schemeClr val="tx1"/>
                </a:solidFill>
                <a:effectLst/>
              </a:rPr>
              <a:t>-bild 8 och låt den ligga på.</a:t>
            </a:r>
          </a:p>
          <a:p>
            <a:pPr marL="171450" indent="-171450">
              <a:lnSpc>
                <a:spcPct val="110000"/>
              </a:lnSpc>
              <a:buFont typeface="Arial"/>
              <a:buChar char="•"/>
            </a:pPr>
            <a:r>
              <a:rPr lang="sv-SE" kern="1200" dirty="0" smtClean="0">
                <a:solidFill>
                  <a:schemeClr val="tx1"/>
                </a:solidFill>
                <a:effectLst/>
              </a:rPr>
              <a:t>Dela ut uppgift 2 ”Självskattning” (utskrift) </a:t>
            </a:r>
          </a:p>
          <a:p>
            <a:pPr marL="171450" indent="-171450">
              <a:lnSpc>
                <a:spcPct val="110000"/>
              </a:lnSpc>
              <a:buFont typeface="Arial"/>
              <a:buChar char="•"/>
            </a:pPr>
            <a:r>
              <a:rPr lang="sv-SE" kern="1200" dirty="0" smtClean="0">
                <a:solidFill>
                  <a:schemeClr val="tx1"/>
                </a:solidFill>
                <a:effectLst/>
              </a:rPr>
              <a:t>Be deltagarna</a:t>
            </a:r>
            <a:r>
              <a:rPr lang="sv-SE" kern="1200" baseline="0" dirty="0" smtClean="0">
                <a:solidFill>
                  <a:schemeClr val="tx1"/>
                </a:solidFill>
                <a:effectLst/>
              </a:rPr>
              <a:t> skriva namn och fylla i uppgiften.</a:t>
            </a:r>
            <a:r>
              <a:rPr lang="sv-SE" kern="1200" dirty="0" smtClean="0">
                <a:solidFill>
                  <a:schemeClr val="tx1"/>
                </a:solidFill>
                <a:effectLst/>
              </a:rPr>
              <a:t> </a:t>
            </a:r>
          </a:p>
          <a:p>
            <a:pPr marL="171450" indent="-171450">
              <a:lnSpc>
                <a:spcPct val="110000"/>
              </a:lnSpc>
              <a:buFont typeface="Arial"/>
              <a:buChar char="•"/>
            </a:pPr>
            <a:r>
              <a:rPr lang="sv-SE" kern="1200" dirty="0" smtClean="0">
                <a:solidFill>
                  <a:schemeClr val="tx1"/>
                </a:solidFill>
                <a:effectLst/>
              </a:rPr>
              <a:t>När de är klara lämnar de tillbaka självskattningen till dig.</a:t>
            </a:r>
          </a:p>
          <a:p>
            <a:pPr>
              <a:lnSpc>
                <a:spcPct val="110000"/>
              </a:lnSpc>
            </a:pPr>
            <a:r>
              <a:rPr lang="sv-SE" kern="1200" dirty="0" smtClean="0">
                <a:solidFill>
                  <a:schemeClr val="tx1"/>
                </a:solidFill>
                <a:effectLst/>
              </a:rPr>
              <a:t> </a:t>
            </a:r>
          </a:p>
          <a:p>
            <a:pPr>
              <a:lnSpc>
                <a:spcPct val="110000"/>
              </a:lnSpc>
            </a:pPr>
            <a:r>
              <a:rPr lang="sv-SE" kern="1200" dirty="0" smtClean="0">
                <a:solidFill>
                  <a:schemeClr val="tx1"/>
                </a:solidFill>
                <a:effectLst/>
              </a:rPr>
              <a:t>Syftet med övningen är att se hur mycket deltagarna ”kan och vill” före utbildningen startar. Sista träffen gör deltagarna en ny skattning, och kan därmed se om utbildningen lett till någon förändring. Samtidigt får deltagarna genom självskattingen en tydligare bild av utbildningens syfte och vad de kan förvänta sig</a:t>
            </a: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8</a:t>
            </a:fld>
            <a:endParaRPr lang="sv-SE" altLang="sv-SE"/>
          </a:p>
        </p:txBody>
      </p:sp>
    </p:spTree>
    <p:extLst>
      <p:ext uri="{BB962C8B-B14F-4D97-AF65-F5344CB8AC3E}">
        <p14:creationId xmlns:p14="http://schemas.microsoft.com/office/powerpoint/2010/main" val="368953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inleder ett nytt pass</a:t>
            </a:r>
            <a:r>
              <a:rPr lang="sv-SE" dirty="0" smtClean="0"/>
              <a:t>.</a:t>
            </a:r>
          </a:p>
          <a:p>
            <a:endParaRPr lang="sv-SE" dirty="0" smtClean="0"/>
          </a:p>
          <a:p>
            <a:r>
              <a:rPr lang="sv-SE" dirty="0" smtClean="0"/>
              <a:t>Visa filmen ”Hur andningen fungerar”.</a:t>
            </a:r>
          </a:p>
          <a:p>
            <a:endParaRPr lang="sv-SE" dirty="0" smtClean="0"/>
          </a:p>
          <a:p>
            <a:r>
              <a:rPr lang="sv-SE" dirty="0" smtClean="0"/>
              <a:t>Du</a:t>
            </a:r>
            <a:r>
              <a:rPr lang="sv-SE" baseline="0" dirty="0" smtClean="0"/>
              <a:t> kan då hoppa över bild 10–12.</a:t>
            </a:r>
            <a:endParaRPr lang="sv-SE" dirty="0"/>
          </a:p>
        </p:txBody>
      </p:sp>
      <p:sp>
        <p:nvSpPr>
          <p:cNvPr id="4" name="Platshållare för bildnummer 3"/>
          <p:cNvSpPr>
            <a:spLocks noGrp="1"/>
          </p:cNvSpPr>
          <p:nvPr>
            <p:ph type="sldNum" sz="quarter" idx="10"/>
          </p:nvPr>
        </p:nvSpPr>
        <p:spPr/>
        <p:txBody>
          <a:bodyPr/>
          <a:lstStyle/>
          <a:p>
            <a:pPr>
              <a:defRPr/>
            </a:pPr>
            <a:fld id="{67184777-D1BC-4C58-8801-0124144F45A9}" type="slidenum">
              <a:rPr lang="sv-SE" altLang="sv-SE" smtClean="0"/>
              <a:pPr>
                <a:defRPr/>
              </a:pPr>
              <a:t>9</a:t>
            </a:fld>
            <a:endParaRPr lang="sv-SE" altLang="sv-SE"/>
          </a:p>
        </p:txBody>
      </p:sp>
    </p:spTree>
    <p:extLst>
      <p:ext uri="{BB962C8B-B14F-4D97-AF65-F5344CB8AC3E}">
        <p14:creationId xmlns:p14="http://schemas.microsoft.com/office/powerpoint/2010/main" val="416397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E160A90C-F1A7-413F-B380-38C5FA52C178}" type="datetime1">
              <a:rPr lang="sv-SE" smtClean="0"/>
              <a:t>18-10-25</a:t>
            </a:fld>
            <a:endParaRPr lang="sv-SE"/>
          </a:p>
        </p:txBody>
      </p:sp>
      <p:sp>
        <p:nvSpPr>
          <p:cNvPr id="5" name="Platshållare för sidfot 4"/>
          <p:cNvSpPr>
            <a:spLocks noGrp="1"/>
          </p:cNvSpPr>
          <p:nvPr>
            <p:ph type="ftr" sz="quarter" idx="11"/>
          </p:nvPr>
        </p:nvSpPr>
        <p:spPr>
          <a:xfrm>
            <a:off x="3028950" y="6356350"/>
            <a:ext cx="3086100" cy="365125"/>
          </a:xfrm>
          <a:prstGeom prst="rect">
            <a:avLst/>
          </a:prstGeom>
          <a:ln>
            <a:noFill/>
          </a:ln>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558A112E-8763-4F4F-8F5E-9A04BD4D0A34}" type="slidenum">
              <a:rPr lang="sv-SE" altLang="sv-SE"/>
              <a:pPr>
                <a:defRPr/>
              </a:pPr>
              <a:t>‹Nr.›</a:t>
            </a:fld>
            <a:endParaRPr lang="sv-SE" altLang="sv-SE"/>
          </a:p>
        </p:txBody>
      </p:sp>
    </p:spTree>
    <p:extLst>
      <p:ext uri="{BB962C8B-B14F-4D97-AF65-F5344CB8AC3E}">
        <p14:creationId xmlns:p14="http://schemas.microsoft.com/office/powerpoint/2010/main" val="27566784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89C1FFDE-FA04-425C-B7B3-A5E6A6CA60CC}" type="datetime1">
              <a:rPr lang="sv-SE" smtClean="0"/>
              <a:t>18-10-25</a:t>
            </a:fld>
            <a:endParaRPr lang="sv-SE"/>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8F3D474D-0062-4594-BB7C-A9665D4002E4}" type="slidenum">
              <a:rPr lang="sv-SE" altLang="sv-SE"/>
              <a:pPr>
                <a:defRPr/>
              </a:pPr>
              <a:t>‹Nr.›</a:t>
            </a:fld>
            <a:endParaRPr lang="sv-SE" altLang="sv-SE"/>
          </a:p>
        </p:txBody>
      </p:sp>
    </p:spTree>
    <p:extLst>
      <p:ext uri="{BB962C8B-B14F-4D97-AF65-F5344CB8AC3E}">
        <p14:creationId xmlns:p14="http://schemas.microsoft.com/office/powerpoint/2010/main" val="32033610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A4EFC1CD-20AF-4A00-AA13-840D2D67B81C}" type="datetime1">
              <a:rPr lang="sv-SE" smtClean="0"/>
              <a:t>18-10-25</a:t>
            </a:fld>
            <a:endParaRPr lang="sv-SE"/>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1CEE22CC-EE99-4378-A819-11B2A4BD9E4D}" type="slidenum">
              <a:rPr lang="sv-SE" altLang="sv-SE"/>
              <a:pPr>
                <a:defRPr/>
              </a:pPr>
              <a:t>‹Nr.›</a:t>
            </a:fld>
            <a:endParaRPr lang="sv-SE" altLang="sv-SE"/>
          </a:p>
        </p:txBody>
      </p:sp>
    </p:spTree>
    <p:extLst>
      <p:ext uri="{BB962C8B-B14F-4D97-AF65-F5344CB8AC3E}">
        <p14:creationId xmlns:p14="http://schemas.microsoft.com/office/powerpoint/2010/main" val="24437805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CDDD9FDB-E93E-42B8-B36D-6BAC5B3253E9}" type="datetime1">
              <a:rPr lang="sv-SE" smtClean="0"/>
              <a:t>18-10-25</a:t>
            </a:fld>
            <a:endParaRPr lang="sv-SE"/>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B74DF666-2EDA-42F8-97B9-8BF26EB6871A}" type="slidenum">
              <a:rPr lang="sv-SE" altLang="sv-SE"/>
              <a:pPr>
                <a:defRPr/>
              </a:pPr>
              <a:t>‹Nr.›</a:t>
            </a:fld>
            <a:endParaRPr lang="sv-SE" altLang="sv-SE"/>
          </a:p>
        </p:txBody>
      </p:sp>
    </p:spTree>
    <p:extLst>
      <p:ext uri="{BB962C8B-B14F-4D97-AF65-F5344CB8AC3E}">
        <p14:creationId xmlns:p14="http://schemas.microsoft.com/office/powerpoint/2010/main" val="23589982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6278CC2D-F060-485D-AD14-6C54110657B5}" type="datetime1">
              <a:rPr lang="sv-SE" smtClean="0"/>
              <a:t>18-10-25</a:t>
            </a:fld>
            <a:endParaRPr lang="sv-SE"/>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D6013B5E-E085-484F-AF49-698FB6122B94}" type="slidenum">
              <a:rPr lang="sv-SE" altLang="sv-SE"/>
              <a:pPr>
                <a:defRPr/>
              </a:pPr>
              <a:t>‹Nr.›</a:t>
            </a:fld>
            <a:endParaRPr lang="sv-SE" altLang="sv-SE"/>
          </a:p>
        </p:txBody>
      </p:sp>
    </p:spTree>
    <p:extLst>
      <p:ext uri="{BB962C8B-B14F-4D97-AF65-F5344CB8AC3E}">
        <p14:creationId xmlns:p14="http://schemas.microsoft.com/office/powerpoint/2010/main" val="22489875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7C928B74-D884-462F-A980-720AB3897D7E}" type="datetime1">
              <a:rPr lang="sv-SE" smtClean="0"/>
              <a:t>18-10-25</a:t>
            </a:fld>
            <a:endParaRPr lang="sv-SE"/>
          </a:p>
        </p:txBody>
      </p:sp>
      <p:sp>
        <p:nvSpPr>
          <p:cNvPr id="6"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E92FD30C-70BE-42C9-AF01-48A2A6A735D4}" type="slidenum">
              <a:rPr lang="sv-SE" altLang="sv-SE"/>
              <a:pPr>
                <a:defRPr/>
              </a:pPr>
              <a:t>‹Nr.›</a:t>
            </a:fld>
            <a:endParaRPr lang="sv-SE" altLang="sv-SE"/>
          </a:p>
        </p:txBody>
      </p:sp>
    </p:spTree>
    <p:extLst>
      <p:ext uri="{BB962C8B-B14F-4D97-AF65-F5344CB8AC3E}">
        <p14:creationId xmlns:p14="http://schemas.microsoft.com/office/powerpoint/2010/main" val="35506174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8737D47E-3791-4BC2-A3F6-0CFCD631D16E}" type="datetime1">
              <a:rPr lang="sv-SE" smtClean="0"/>
              <a:t>18-10-25</a:t>
            </a:fld>
            <a:endParaRPr lang="sv-SE"/>
          </a:p>
        </p:txBody>
      </p:sp>
      <p:sp>
        <p:nvSpPr>
          <p:cNvPr id="8"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9"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E7E8BBB-9F95-4725-B01F-61C2065227BA}" type="slidenum">
              <a:rPr lang="sv-SE" altLang="sv-SE"/>
              <a:pPr>
                <a:defRPr/>
              </a:pPr>
              <a:t>‹Nr.›</a:t>
            </a:fld>
            <a:endParaRPr lang="sv-SE" altLang="sv-SE"/>
          </a:p>
        </p:txBody>
      </p:sp>
    </p:spTree>
    <p:extLst>
      <p:ext uri="{BB962C8B-B14F-4D97-AF65-F5344CB8AC3E}">
        <p14:creationId xmlns:p14="http://schemas.microsoft.com/office/powerpoint/2010/main" val="19908769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09C71609-ED6F-4D82-88CA-8A3474906743}" type="datetime1">
              <a:rPr lang="sv-SE" smtClean="0"/>
              <a:t>18-10-25</a:t>
            </a:fld>
            <a:endParaRPr lang="sv-SE"/>
          </a:p>
        </p:txBody>
      </p:sp>
      <p:sp>
        <p:nvSpPr>
          <p:cNvPr id="4"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5"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3F4F35B1-5542-41E0-9AA6-725918030EC6}" type="slidenum">
              <a:rPr lang="sv-SE" altLang="sv-SE"/>
              <a:pPr>
                <a:defRPr/>
              </a:pPr>
              <a:t>‹Nr.›</a:t>
            </a:fld>
            <a:endParaRPr lang="sv-SE" altLang="sv-SE"/>
          </a:p>
        </p:txBody>
      </p:sp>
    </p:spTree>
    <p:extLst>
      <p:ext uri="{BB962C8B-B14F-4D97-AF65-F5344CB8AC3E}">
        <p14:creationId xmlns:p14="http://schemas.microsoft.com/office/powerpoint/2010/main" val="31784576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057F4556-7B8B-4967-95AC-E1BD756286CD}" type="datetime1">
              <a:rPr lang="sv-SE" smtClean="0"/>
              <a:t>18-10-25</a:t>
            </a:fld>
            <a:endParaRPr lang="sv-SE"/>
          </a:p>
        </p:txBody>
      </p:sp>
      <p:sp>
        <p:nvSpPr>
          <p:cNvPr id="3"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4"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B482D085-E2C4-404C-A3A5-BCBC53ADC627}" type="slidenum">
              <a:rPr lang="sv-SE" altLang="sv-SE"/>
              <a:pPr>
                <a:defRPr/>
              </a:pPr>
              <a:t>‹Nr.›</a:t>
            </a:fld>
            <a:endParaRPr lang="sv-SE" altLang="sv-SE"/>
          </a:p>
        </p:txBody>
      </p:sp>
    </p:spTree>
    <p:extLst>
      <p:ext uri="{BB962C8B-B14F-4D97-AF65-F5344CB8AC3E}">
        <p14:creationId xmlns:p14="http://schemas.microsoft.com/office/powerpoint/2010/main" val="9656542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27753CF8-A0F7-438D-BF47-C2D0D9850911}" type="datetime1">
              <a:rPr lang="sv-SE" smtClean="0"/>
              <a:t>18-10-25</a:t>
            </a:fld>
            <a:endParaRPr lang="sv-SE"/>
          </a:p>
        </p:txBody>
      </p:sp>
      <p:sp>
        <p:nvSpPr>
          <p:cNvPr id="6"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1D445B8F-D5CD-47B2-9888-277AA3BEB1B5}" type="slidenum">
              <a:rPr lang="sv-SE" altLang="sv-SE"/>
              <a:pPr>
                <a:defRPr/>
              </a:pPr>
              <a:t>‹Nr.›</a:t>
            </a:fld>
            <a:endParaRPr lang="sv-SE" altLang="sv-SE"/>
          </a:p>
        </p:txBody>
      </p:sp>
    </p:spTree>
    <p:extLst>
      <p:ext uri="{BB962C8B-B14F-4D97-AF65-F5344CB8AC3E}">
        <p14:creationId xmlns:p14="http://schemas.microsoft.com/office/powerpoint/2010/main" val="19289917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bild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sv-SE" noProof="0" smtClean="0"/>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3"/>
          <p:cNvSpPr>
            <a:spLocks noGrp="1"/>
          </p:cNvSpPr>
          <p:nvPr>
            <p:ph type="dt" sz="half" idx="10"/>
          </p:nvPr>
        </p:nvSpPr>
        <p:spPr>
          <a:xfrm>
            <a:off x="628650" y="6356350"/>
            <a:ext cx="2057400" cy="365125"/>
          </a:xfrm>
          <a:prstGeom prst="rect">
            <a:avLst/>
          </a:prstGeom>
        </p:spPr>
        <p:txBody>
          <a:bodyPr/>
          <a:lstStyle>
            <a:lvl1pPr>
              <a:defRPr/>
            </a:lvl1pPr>
          </a:lstStyle>
          <a:p>
            <a:pPr>
              <a:defRPr/>
            </a:pPr>
            <a:fld id="{31CA6A5A-0E40-44C1-92F6-C91BABB17761}" type="datetime1">
              <a:rPr lang="sv-SE" smtClean="0"/>
              <a:t>18-10-25</a:t>
            </a:fld>
            <a:endParaRPr lang="sv-SE"/>
          </a:p>
        </p:txBody>
      </p:sp>
      <p:sp>
        <p:nvSpPr>
          <p:cNvPr id="6" name="Platshållare för sidfot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C50F5872-FF89-4AF6-BE75-6D1C7748CA88}" type="slidenum">
              <a:rPr lang="sv-SE" altLang="sv-SE"/>
              <a:pPr>
                <a:defRPr/>
              </a:pPr>
              <a:t>‹Nr.›</a:t>
            </a:fld>
            <a:endParaRPr lang="sv-SE" altLang="sv-SE"/>
          </a:p>
        </p:txBody>
      </p:sp>
    </p:spTree>
    <p:extLst>
      <p:ext uri="{BB962C8B-B14F-4D97-AF65-F5344CB8AC3E}">
        <p14:creationId xmlns:p14="http://schemas.microsoft.com/office/powerpoint/2010/main" val="33397871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dirty="0" smtClean="0"/>
              <a:t>Klicka här för att ändra format</a:t>
            </a:r>
          </a:p>
        </p:txBody>
      </p:sp>
      <p:sp>
        <p:nvSpPr>
          <p:cNvPr id="1027" name="Platshållare för text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smtClean="0"/>
              <a:t>Klicka här för att ändra format på bakgrundstexten</a:t>
            </a:r>
          </a:p>
          <a:p>
            <a:pPr lvl="1"/>
            <a:r>
              <a:rPr lang="sv-SE" altLang="sv-SE" dirty="0" smtClean="0"/>
              <a:t>Nivå två</a:t>
            </a:r>
          </a:p>
          <a:p>
            <a:pPr lvl="2"/>
            <a:r>
              <a:rPr lang="sv-SE" altLang="sv-SE" dirty="0" smtClean="0"/>
              <a:t>Nivå tre</a:t>
            </a:r>
          </a:p>
          <a:p>
            <a:pPr lvl="3"/>
            <a:r>
              <a:rPr lang="sv-SE" altLang="sv-SE" dirty="0" smtClean="0"/>
              <a:t>Nivå fyra</a:t>
            </a:r>
          </a:p>
          <a:p>
            <a:pPr lvl="4"/>
            <a:r>
              <a:rPr lang="sv-SE" altLang="sv-SE" dirty="0" smtClean="0"/>
              <a:t>Nivå fem</a:t>
            </a:r>
          </a:p>
        </p:txBody>
      </p:sp>
      <p:sp>
        <p:nvSpPr>
          <p:cNvPr id="10" name="Platshållare för bildnummer 5"/>
          <p:cNvSpPr>
            <a:spLocks noGrp="1"/>
          </p:cNvSpPr>
          <p:nvPr>
            <p:ph type="sldNum" sz="quarter" idx="4"/>
          </p:nvPr>
        </p:nvSpPr>
        <p:spPr>
          <a:xfrm>
            <a:off x="4427984" y="6356350"/>
            <a:ext cx="4258816" cy="501650"/>
          </a:xfrm>
          <a:prstGeom prst="rect">
            <a:avLst/>
          </a:prstGeom>
        </p:spPr>
        <p:txBody>
          <a:bodyPr vert="horz" lIns="91440" tIns="45720" rIns="91440" bIns="45720" rtlCol="0" anchor="ctr"/>
          <a:lstStyle>
            <a:lvl1pPr algn="r">
              <a:defRPr sz="1200">
                <a:solidFill>
                  <a:schemeClr val="tx1">
                    <a:tint val="75000"/>
                  </a:schemeClr>
                </a:solidFill>
              </a:defRPr>
            </a:lvl1pPr>
          </a:lstStyle>
          <a:p>
            <a:fld id="{38090899-FB1D-430F-A1C6-8020E2F26F1B}" type="slidenum">
              <a:rPr lang="sv-SE" smtClean="0"/>
              <a:pPr/>
              <a:t>‹Nr.›</a:t>
            </a:fld>
            <a:endParaRPr lang="sv-SE" dirty="0"/>
          </a:p>
        </p:txBody>
      </p:sp>
      <p:sp>
        <p:nvSpPr>
          <p:cNvPr id="9" name="textruta 8"/>
          <p:cNvSpPr txBox="1"/>
          <p:nvPr userDrawn="1"/>
        </p:nvSpPr>
        <p:spPr>
          <a:xfrm>
            <a:off x="4355976" y="6302756"/>
            <a:ext cx="3672408" cy="253916"/>
          </a:xfrm>
          <a:prstGeom prst="rect">
            <a:avLst/>
          </a:prstGeom>
          <a:noFill/>
        </p:spPr>
        <p:txBody>
          <a:bodyPr wrap="square" rtlCol="0">
            <a:spAutoFit/>
          </a:bodyPr>
          <a:lstStyle/>
          <a:p>
            <a:pPr algn="r"/>
            <a:r>
              <a:rPr lang="sv-SE" sz="1000" dirty="0" smtClean="0"/>
              <a:t>© Riksförbundet </a:t>
            </a:r>
            <a:r>
              <a:rPr lang="sv-SE" sz="1000" dirty="0" err="1" smtClean="0"/>
              <a:t>HjärtLung</a:t>
            </a:r>
            <a:r>
              <a:rPr lang="sv-SE" sz="1000" dirty="0" smtClean="0"/>
              <a:t>, 2018</a:t>
            </a:r>
            <a:endParaRPr lang="sv-SE" sz="1000" dirty="0"/>
          </a:p>
        </p:txBody>
      </p:sp>
      <p:pic>
        <p:nvPicPr>
          <p:cNvPr id="2" name="Bildobjekt 1" descr="Aktiv med KOL_ny logo_161004.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3568" y="6171598"/>
            <a:ext cx="1808020" cy="357936"/>
          </a:xfrm>
          <a:prstGeom prst="rect">
            <a:avLst/>
          </a:prstGeom>
        </p:spPr>
      </p:pic>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dt="0"/>
  <p:txStyles>
    <p:titleStyle>
      <a:lvl1pPr algn="l" defTabSz="685800" rtl="0" eaLnBrk="0" fontAlgn="base" hangingPunct="0">
        <a:lnSpc>
          <a:spcPct val="90000"/>
        </a:lnSpc>
        <a:spcBef>
          <a:spcPct val="0"/>
        </a:spcBef>
        <a:spcAft>
          <a:spcPct val="0"/>
        </a:spcAft>
        <a:defRPr sz="3000" kern="1200">
          <a:solidFill>
            <a:schemeClr val="tx1"/>
          </a:solidFill>
          <a:latin typeface="Verdana"/>
          <a:ea typeface="+mj-ea"/>
          <a:cs typeface="Verdana"/>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6093296"/>
            <a:ext cx="8748464" cy="7647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4"/>
          <p:cNvSpPr/>
          <p:nvPr/>
        </p:nvSpPr>
        <p:spPr>
          <a:xfrm>
            <a:off x="-7262" y="-990"/>
            <a:ext cx="9151262" cy="68589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ektangel med rundade hörn 1"/>
          <p:cNvSpPr/>
          <p:nvPr/>
        </p:nvSpPr>
        <p:spPr>
          <a:xfrm>
            <a:off x="3503324" y="3832188"/>
            <a:ext cx="2232248" cy="792088"/>
          </a:xfrm>
          <a:prstGeom prst="roundRect">
            <a:avLst/>
          </a:prstGeom>
          <a:solidFill>
            <a:srgbClr val="009F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Platshållare för innehåll 2"/>
          <p:cNvSpPr txBox="1">
            <a:spLocks/>
          </p:cNvSpPr>
          <p:nvPr/>
        </p:nvSpPr>
        <p:spPr>
          <a:xfrm>
            <a:off x="3503324" y="3861047"/>
            <a:ext cx="2232248" cy="648073"/>
          </a:xfrm>
          <a:prstGeom prst="rect">
            <a:avLst/>
          </a:prstGeom>
        </p:spPr>
        <p:txBody>
          <a:bodyPr/>
          <a:lstStyle>
            <a:lvl1pPr marL="171450" indent="-171450" algn="l" defTabSz="685800" rtl="0" eaLnBrk="0" fontAlgn="base" hangingPunct="0">
              <a:lnSpc>
                <a:spcPct val="100000"/>
              </a:lnSpc>
              <a:spcBef>
                <a:spcPts val="750"/>
              </a:spcBef>
              <a:spcAft>
                <a:spcPct val="0"/>
              </a:spcAft>
              <a:buFont typeface="Arial" panose="020B0604020202020204" pitchFamily="34" charset="0"/>
              <a:buChar char="•"/>
              <a:defRPr sz="1800" b="0" i="0" kern="1200">
                <a:solidFill>
                  <a:schemeClr val="tx1"/>
                </a:solidFill>
                <a:latin typeface="Verdana"/>
                <a:ea typeface="+mn-ea"/>
                <a:cs typeface="Verdana"/>
              </a:defRPr>
            </a:lvl1pPr>
            <a:lvl2pPr marL="514350" indent="-171450" algn="l" defTabSz="685800" rtl="0" eaLnBrk="0" fontAlgn="base" hangingPunct="0">
              <a:lnSpc>
                <a:spcPct val="10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0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v-SE" sz="4000" dirty="0" smtClean="0">
                <a:solidFill>
                  <a:schemeClr val="bg1"/>
                </a:solidFill>
              </a:rPr>
              <a:t>Träff 1</a:t>
            </a:r>
            <a:endParaRPr lang="sv-SE" sz="4000" dirty="0">
              <a:solidFill>
                <a:schemeClr val="bg1"/>
              </a:solidFill>
            </a:endParaRPr>
          </a:p>
        </p:txBody>
      </p:sp>
      <p:sp>
        <p:nvSpPr>
          <p:cNvPr id="9" name="Platshållare för innehåll 2"/>
          <p:cNvSpPr txBox="1">
            <a:spLocks/>
          </p:cNvSpPr>
          <p:nvPr/>
        </p:nvSpPr>
        <p:spPr>
          <a:xfrm>
            <a:off x="1550310" y="5733256"/>
            <a:ext cx="6156176" cy="720080"/>
          </a:xfrm>
          <a:prstGeom prst="rect">
            <a:avLst/>
          </a:prstGeom>
        </p:spPr>
        <p:txBody>
          <a:bodyPr/>
          <a:lst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sv-SE" sz="1400" i="1" dirty="0" smtClean="0"/>
              <a:t>Utbildningen är framtagen av Riksförbundet </a:t>
            </a:r>
            <a:r>
              <a:rPr lang="sv-SE" sz="1400" i="1" dirty="0" err="1" smtClean="0"/>
              <a:t>HjärtLung</a:t>
            </a:r>
            <a:r>
              <a:rPr lang="sv-SE" sz="1400" i="1" dirty="0" smtClean="0"/>
              <a:t> </a:t>
            </a:r>
            <a:endParaRPr lang="sv-SE" sz="1400" i="1" dirty="0"/>
          </a:p>
        </p:txBody>
      </p:sp>
      <p:sp>
        <p:nvSpPr>
          <p:cNvPr id="10"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a:t>
            </a:fld>
            <a:endParaRPr lang="sv-SE" altLang="sv-SE" dirty="0"/>
          </a:p>
        </p:txBody>
      </p:sp>
      <p:pic>
        <p:nvPicPr>
          <p:cNvPr id="4" name="Bildobjekt 3" descr="Aktiv med KOL_ny logo_1610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044" y="1749858"/>
            <a:ext cx="7333372" cy="145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fungerar </a:t>
            </a:r>
            <a:r>
              <a:rPr lang="sv-SE" dirty="0" smtClean="0"/>
              <a:t>friska lungor?</a:t>
            </a:r>
            <a:endParaRPr lang="sv-SE" dirty="0"/>
          </a:p>
        </p:txBody>
      </p:sp>
      <p:sp>
        <p:nvSpPr>
          <p:cNvPr id="3" name="Platshållare för innehåll 2"/>
          <p:cNvSpPr>
            <a:spLocks noGrp="1"/>
          </p:cNvSpPr>
          <p:nvPr>
            <p:ph idx="1"/>
          </p:nvPr>
        </p:nvSpPr>
        <p:spPr/>
        <p:txBody>
          <a:bodyPr/>
          <a:lstStyle/>
          <a:p>
            <a:r>
              <a:rPr lang="sv-SE" dirty="0" smtClean="0"/>
              <a:t>Luftvägsträdet</a:t>
            </a:r>
          </a:p>
          <a:p>
            <a:r>
              <a:rPr lang="sv-SE" dirty="0" smtClean="0"/>
              <a:t>Diafragman</a:t>
            </a:r>
            <a:endParaRPr lang="sv-SE" dirty="0"/>
          </a:p>
        </p:txBody>
      </p:sp>
      <p:pic>
        <p:nvPicPr>
          <p:cNvPr id="4" name="Platshållare för innehåll 3" descr="lunger_torso"/>
          <p:cNvPicPr>
            <a:picLocks/>
          </p:cNvPicPr>
          <p:nvPr/>
        </p:nvPicPr>
        <p:blipFill rotWithShape="1">
          <a:blip r:embed="rId3" cstate="print">
            <a:extLst>
              <a:ext uri="{28A0092B-C50C-407E-A947-70E740481C1C}">
                <a14:useLocalDpi xmlns:a14="http://schemas.microsoft.com/office/drawing/2010/main" val="0"/>
              </a:ext>
            </a:extLst>
          </a:blip>
          <a:srcRect t="10284" b="7997"/>
          <a:stretch/>
        </p:blipFill>
        <p:spPr bwMode="auto">
          <a:xfrm>
            <a:off x="2771800" y="1628800"/>
            <a:ext cx="367240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pil 4"/>
          <p:cNvCxnSpPr/>
          <p:nvPr/>
        </p:nvCxnSpPr>
        <p:spPr>
          <a:xfrm flipH="1" flipV="1">
            <a:off x="4572001" y="3461958"/>
            <a:ext cx="2304255" cy="5755"/>
          </a:xfrm>
          <a:prstGeom prst="straightConnector1">
            <a:avLst/>
          </a:prstGeom>
          <a:ln w="38100" cmpd="sng">
            <a:solidFill>
              <a:srgbClr val="83D0F5"/>
            </a:solidFill>
            <a:tailEnd type="triangle"/>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flipH="1">
            <a:off x="6914341" y="3275692"/>
            <a:ext cx="1618098" cy="369332"/>
          </a:xfrm>
          <a:prstGeom prst="rect">
            <a:avLst/>
          </a:prstGeom>
          <a:noFill/>
        </p:spPr>
        <p:txBody>
          <a:bodyPr wrap="square" rtlCol="0">
            <a:spAutoFit/>
          </a:bodyPr>
          <a:lstStyle/>
          <a:p>
            <a:r>
              <a:rPr lang="sv-SE" dirty="0" smtClean="0"/>
              <a:t>Luftstrupe</a:t>
            </a:r>
            <a:endParaRPr lang="sv-SE" dirty="0"/>
          </a:p>
        </p:txBody>
      </p:sp>
      <p:sp>
        <p:nvSpPr>
          <p:cNvPr id="8" name="textruta 7"/>
          <p:cNvSpPr txBox="1"/>
          <p:nvPr/>
        </p:nvSpPr>
        <p:spPr>
          <a:xfrm flipH="1">
            <a:off x="6914341" y="3802989"/>
            <a:ext cx="1618098" cy="369332"/>
          </a:xfrm>
          <a:prstGeom prst="rect">
            <a:avLst/>
          </a:prstGeom>
          <a:noFill/>
        </p:spPr>
        <p:txBody>
          <a:bodyPr wrap="square" rtlCol="0">
            <a:spAutoFit/>
          </a:bodyPr>
          <a:lstStyle/>
          <a:p>
            <a:r>
              <a:rPr lang="sv-SE" dirty="0"/>
              <a:t>B</a:t>
            </a:r>
            <a:r>
              <a:rPr lang="sv-SE" dirty="0" smtClean="0"/>
              <a:t>ronk</a:t>
            </a:r>
            <a:endParaRPr lang="sv-SE" dirty="0"/>
          </a:p>
        </p:txBody>
      </p:sp>
      <p:sp>
        <p:nvSpPr>
          <p:cNvPr id="9" name="textruta 8"/>
          <p:cNvSpPr txBox="1"/>
          <p:nvPr/>
        </p:nvSpPr>
        <p:spPr>
          <a:xfrm flipH="1">
            <a:off x="6914341" y="4262595"/>
            <a:ext cx="1618098" cy="369332"/>
          </a:xfrm>
          <a:prstGeom prst="rect">
            <a:avLst/>
          </a:prstGeom>
          <a:noFill/>
        </p:spPr>
        <p:txBody>
          <a:bodyPr wrap="square" rtlCol="0">
            <a:spAutoFit/>
          </a:bodyPr>
          <a:lstStyle/>
          <a:p>
            <a:r>
              <a:rPr lang="sv-SE" dirty="0" err="1" smtClean="0"/>
              <a:t>Bronkioler</a:t>
            </a:r>
            <a:endParaRPr lang="sv-SE" dirty="0"/>
          </a:p>
        </p:txBody>
      </p:sp>
      <p:cxnSp>
        <p:nvCxnSpPr>
          <p:cNvPr id="21" name="Rak pil 20"/>
          <p:cNvCxnSpPr/>
          <p:nvPr/>
        </p:nvCxnSpPr>
        <p:spPr>
          <a:xfrm flipV="1">
            <a:off x="4644008" y="3987917"/>
            <a:ext cx="2225105" cy="12914"/>
          </a:xfrm>
          <a:prstGeom prst="straightConnector1">
            <a:avLst/>
          </a:prstGeom>
          <a:ln w="38100" cmpd="sng">
            <a:solidFill>
              <a:srgbClr val="83D0F5"/>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Rak pil 21"/>
          <p:cNvCxnSpPr/>
          <p:nvPr/>
        </p:nvCxnSpPr>
        <p:spPr>
          <a:xfrm>
            <a:off x="5292080" y="4470978"/>
            <a:ext cx="1577033" cy="0"/>
          </a:xfrm>
          <a:prstGeom prst="straightConnector1">
            <a:avLst/>
          </a:prstGeom>
          <a:ln w="38100" cmpd="sng">
            <a:solidFill>
              <a:srgbClr val="83D0F5"/>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2"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10</a:t>
            </a:fld>
            <a:endParaRPr lang="sv-SE" altLang="sv-SE" dirty="0"/>
          </a:p>
        </p:txBody>
      </p:sp>
    </p:spTree>
    <p:extLst>
      <p:ext uri="{BB962C8B-B14F-4D97-AF65-F5344CB8AC3E}">
        <p14:creationId xmlns:p14="http://schemas.microsoft.com/office/powerpoint/2010/main" val="21360584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Alveoler = lungblåsor</a:t>
            </a:r>
          </a:p>
        </p:txBody>
      </p:sp>
      <p:pic>
        <p:nvPicPr>
          <p:cNvPr id="4" name="Platshållare för innehåll 3" descr="Alveoler_vessel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46253" y="1452323"/>
            <a:ext cx="4196918" cy="4457410"/>
          </a:xfrm>
          <a:prstGeom prst="rect">
            <a:avLst/>
          </a:prstGeom>
          <a:noFill/>
          <a:ln>
            <a:noFill/>
          </a:ln>
        </p:spPr>
      </p:pic>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11</a:t>
            </a:fld>
            <a:endParaRPr lang="sv-SE" altLang="sv-SE" dirty="0"/>
          </a:p>
        </p:txBody>
      </p:sp>
    </p:spTree>
    <p:extLst>
      <p:ext uri="{BB962C8B-B14F-4D97-AF65-F5344CB8AC3E}">
        <p14:creationId xmlns:p14="http://schemas.microsoft.com/office/powerpoint/2010/main" val="42255550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Gasutbyte</a:t>
            </a:r>
            <a:endParaRPr lang="sv-SE" dirty="0"/>
          </a:p>
        </p:txBody>
      </p:sp>
      <p:pic>
        <p:nvPicPr>
          <p:cNvPr id="4" name="Platshållare för innehåll 3" descr="alveol_gasutbyt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5191" y="949014"/>
            <a:ext cx="5800960" cy="5000266"/>
          </a:xfrm>
          <a:prstGeom prst="rect">
            <a:avLst/>
          </a:prstGeom>
          <a:noFill/>
          <a:ln>
            <a:noFill/>
          </a:ln>
        </p:spPr>
      </p:pic>
      <p:sp>
        <p:nvSpPr>
          <p:cNvPr id="6" name="Platshållare för innehåll 2"/>
          <p:cNvSpPr txBox="1">
            <a:spLocks/>
          </p:cNvSpPr>
          <p:nvPr/>
        </p:nvSpPr>
        <p:spPr bwMode="auto">
          <a:xfrm>
            <a:off x="772666" y="2924944"/>
            <a:ext cx="1351062" cy="5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dirty="0" smtClean="0"/>
              <a:t>Koldioxid</a:t>
            </a:r>
            <a:endParaRPr lang="sv-SE" dirty="0"/>
          </a:p>
        </p:txBody>
      </p:sp>
      <p:sp>
        <p:nvSpPr>
          <p:cNvPr id="7" name="Platshållare för innehåll 2"/>
          <p:cNvSpPr txBox="1">
            <a:spLocks/>
          </p:cNvSpPr>
          <p:nvPr/>
        </p:nvSpPr>
        <p:spPr bwMode="auto">
          <a:xfrm>
            <a:off x="7164288" y="2924944"/>
            <a:ext cx="1351062" cy="5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dirty="0" smtClean="0"/>
              <a:t>Syre</a:t>
            </a:r>
            <a:endParaRPr lang="sv-SE" dirty="0"/>
          </a:p>
        </p:txBody>
      </p:sp>
      <p:sp>
        <p:nvSpPr>
          <p:cNvPr id="8" name="Platshållare för innehåll 2"/>
          <p:cNvSpPr txBox="1">
            <a:spLocks/>
          </p:cNvSpPr>
          <p:nvPr/>
        </p:nvSpPr>
        <p:spPr bwMode="auto">
          <a:xfrm>
            <a:off x="5690419" y="1609601"/>
            <a:ext cx="1351062" cy="5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dirty="0" smtClean="0"/>
              <a:t>Alveol</a:t>
            </a:r>
            <a:endParaRPr lang="sv-SE" dirty="0"/>
          </a:p>
        </p:txBody>
      </p:sp>
      <p:cxnSp>
        <p:nvCxnSpPr>
          <p:cNvPr id="9" name="Rak 8"/>
          <p:cNvCxnSpPr/>
          <p:nvPr/>
        </p:nvCxnSpPr>
        <p:spPr>
          <a:xfrm flipV="1">
            <a:off x="5076056" y="1988840"/>
            <a:ext cx="1008112" cy="7920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12</a:t>
            </a:fld>
            <a:endParaRPr lang="sv-SE" altLang="sv-SE" dirty="0"/>
          </a:p>
        </p:txBody>
      </p:sp>
    </p:spTree>
    <p:extLst>
      <p:ext uri="{BB962C8B-B14F-4D97-AF65-F5344CB8AC3E}">
        <p14:creationId xmlns:p14="http://schemas.microsoft.com/office/powerpoint/2010/main" val="3194570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händer med lungan vid KOL?</a:t>
            </a:r>
            <a:endParaRPr lang="sv-SE" dirty="0"/>
          </a:p>
        </p:txBody>
      </p:sp>
      <p:pic>
        <p:nvPicPr>
          <p:cNvPr id="6" name="Platshållare för innehåll 3" descr="lunger_torso"/>
          <p:cNvPicPr>
            <a:picLocks noGrp="1"/>
          </p:cNvPicPr>
          <p:nvPr>
            <p:ph idx="1"/>
          </p:nvPr>
        </p:nvPicPr>
        <p:blipFill rotWithShape="1">
          <a:blip r:embed="rId3" cstate="print">
            <a:extLst>
              <a:ext uri="{28A0092B-C50C-407E-A947-70E740481C1C}">
                <a14:useLocalDpi xmlns:a14="http://schemas.microsoft.com/office/drawing/2010/main" val="0"/>
              </a:ext>
            </a:extLst>
          </a:blip>
          <a:srcRect t="10653" b="8476"/>
          <a:stretch/>
        </p:blipFill>
        <p:spPr bwMode="auto">
          <a:xfrm>
            <a:off x="2788733" y="1518650"/>
            <a:ext cx="3623126" cy="43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13</a:t>
            </a:fld>
            <a:endParaRPr lang="sv-SE" altLang="sv-SE" dirty="0"/>
          </a:p>
        </p:txBody>
      </p:sp>
    </p:spTree>
    <p:extLst>
      <p:ext uri="{BB962C8B-B14F-4D97-AF65-F5344CB8AC3E}">
        <p14:creationId xmlns:p14="http://schemas.microsoft.com/office/powerpoint/2010/main" val="36081641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Bronkiolit</a:t>
            </a:r>
            <a:endParaRPr lang="sv-SE" dirty="0"/>
          </a:p>
        </p:txBody>
      </p:sp>
      <p:sp>
        <p:nvSpPr>
          <p:cNvPr id="3" name="Platshållare för innehåll 2"/>
          <p:cNvSpPr>
            <a:spLocks noGrp="1"/>
          </p:cNvSpPr>
          <p:nvPr>
            <p:ph idx="1"/>
          </p:nvPr>
        </p:nvSpPr>
        <p:spPr/>
        <p:txBody>
          <a:bodyPr/>
          <a:lstStyle/>
          <a:p>
            <a:r>
              <a:rPr lang="sv-SE" dirty="0" smtClean="0"/>
              <a:t>Förträngning </a:t>
            </a:r>
            <a:r>
              <a:rPr lang="sv-SE" dirty="0"/>
              <a:t>genom kronisk </a:t>
            </a:r>
            <a:r>
              <a:rPr lang="sv-SE" dirty="0" smtClean="0"/>
              <a:t>inflammation</a:t>
            </a:r>
          </a:p>
          <a:p>
            <a:r>
              <a:rPr lang="en-US" dirty="0" err="1" smtClean="0"/>
              <a:t>Bronkiolit</a:t>
            </a:r>
            <a:r>
              <a:rPr lang="en-US" dirty="0" smtClean="0"/>
              <a:t> </a:t>
            </a:r>
            <a:r>
              <a:rPr lang="en-US" dirty="0"/>
              <a:t>= Inflammation </a:t>
            </a:r>
            <a:r>
              <a:rPr lang="en-US" dirty="0" err="1"/>
              <a:t>i</a:t>
            </a:r>
            <a:r>
              <a:rPr lang="en-US" dirty="0"/>
              <a:t> de </a:t>
            </a:r>
            <a:r>
              <a:rPr lang="en-US" dirty="0" err="1"/>
              <a:t>mindre</a:t>
            </a:r>
            <a:r>
              <a:rPr lang="en-US" dirty="0"/>
              <a:t> </a:t>
            </a:r>
            <a:r>
              <a:rPr lang="en-US" dirty="0" err="1"/>
              <a:t>luftvägarna</a:t>
            </a:r>
            <a:endParaRPr lang="sv-SE" dirty="0"/>
          </a:p>
          <a:p>
            <a:endParaRPr lang="sv-SE" dirty="0"/>
          </a:p>
        </p:txBody>
      </p:sp>
      <p:pic>
        <p:nvPicPr>
          <p:cNvPr id="4" name="Platshållare för innehåll 3" descr="C:\Users\kawa0013\AppData\Local\Microsoft\Windows\Temporary Internet Files\Content.Outlook\QQ0JELYK\bronker.png"/>
          <p:cNvPicPr>
            <a:picLocks/>
          </p:cNvPicPr>
          <p:nvPr/>
        </p:nvPicPr>
        <p:blipFill rotWithShape="1">
          <a:blip r:embed="rId3" cstate="print">
            <a:extLst>
              <a:ext uri="{28A0092B-C50C-407E-A947-70E740481C1C}">
                <a14:useLocalDpi xmlns:a14="http://schemas.microsoft.com/office/drawing/2010/main" val="0"/>
              </a:ext>
            </a:extLst>
          </a:blip>
          <a:srcRect l="10790" t="17308" r="11181" b="8983"/>
          <a:stretch/>
        </p:blipFill>
        <p:spPr bwMode="auto">
          <a:xfrm>
            <a:off x="2627784" y="3356992"/>
            <a:ext cx="4372284" cy="295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14</a:t>
            </a:fld>
            <a:endParaRPr lang="sv-SE" altLang="sv-SE" dirty="0"/>
          </a:p>
        </p:txBody>
      </p:sp>
    </p:spTree>
    <p:extLst>
      <p:ext uri="{BB962C8B-B14F-4D97-AF65-F5344CB8AC3E}">
        <p14:creationId xmlns:p14="http://schemas.microsoft.com/office/powerpoint/2010/main" val="16023300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Emfysem</a:t>
            </a:r>
          </a:p>
        </p:txBody>
      </p:sp>
      <p:pic>
        <p:nvPicPr>
          <p:cNvPr id="4" name="Platshållare för innehåll 3" descr="C:\Users\kawa0013\AppData\Local\Microsoft\Windows\Temporary Internet Files\Content.Outlook\QQ0JELYK\alveoli_norm_emphys.png"/>
          <p:cNvPicPr>
            <a:picLocks noGrp="1"/>
          </p:cNvPicPr>
          <p:nvPr>
            <p:ph idx="1"/>
          </p:nvPr>
        </p:nvPicPr>
        <p:blipFill rotWithShape="1">
          <a:blip r:embed="rId3" cstate="print">
            <a:extLst>
              <a:ext uri="{28A0092B-C50C-407E-A947-70E740481C1C}">
                <a14:useLocalDpi xmlns:a14="http://schemas.microsoft.com/office/drawing/2010/main" val="0"/>
              </a:ext>
            </a:extLst>
          </a:blip>
          <a:srcRect l="7388" t="19863" r="9551" b="15472"/>
          <a:stretch/>
        </p:blipFill>
        <p:spPr bwMode="auto">
          <a:xfrm>
            <a:off x="1403648" y="1772816"/>
            <a:ext cx="6408712" cy="3553130"/>
          </a:xfrm>
          <a:prstGeom prst="rect">
            <a:avLst/>
          </a:prstGeom>
          <a:noFill/>
          <a:ln>
            <a:noFill/>
          </a:ln>
        </p:spPr>
      </p:pic>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15</a:t>
            </a:fld>
            <a:endParaRPr lang="sv-SE" altLang="sv-SE" dirty="0"/>
          </a:p>
        </p:txBody>
      </p:sp>
    </p:spTree>
    <p:extLst>
      <p:ext uri="{BB962C8B-B14F-4D97-AF65-F5344CB8AC3E}">
        <p14:creationId xmlns:p14="http://schemas.microsoft.com/office/powerpoint/2010/main" val="3382232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92D2"/>
                </a:solidFill>
              </a:rPr>
              <a:t>Uppgift 3: </a:t>
            </a:r>
            <a:r>
              <a:rPr lang="sv-SE" dirty="0" smtClean="0"/>
              <a:t>Para </a:t>
            </a:r>
            <a:r>
              <a:rPr lang="sv-SE" dirty="0"/>
              <a:t>ihop rätt </a:t>
            </a:r>
            <a:r>
              <a:rPr lang="sv-SE" dirty="0" smtClean="0"/>
              <a:t>påståenden</a:t>
            </a:r>
            <a:endParaRPr lang="sv-SE" dirty="0"/>
          </a:p>
        </p:txBody>
      </p:sp>
      <p:sp>
        <p:nvSpPr>
          <p:cNvPr id="3" name="Platshållare för innehåll 2"/>
          <p:cNvSpPr>
            <a:spLocks noGrp="1"/>
          </p:cNvSpPr>
          <p:nvPr>
            <p:ph idx="1"/>
          </p:nvPr>
        </p:nvSpPr>
        <p:spPr>
          <a:xfrm>
            <a:off x="628650" y="1825625"/>
            <a:ext cx="8515350" cy="3403575"/>
          </a:xfrm>
        </p:spPr>
        <p:txBody>
          <a:bodyPr/>
          <a:lstStyle/>
          <a:p>
            <a:pPr marL="0" indent="0">
              <a:buNone/>
              <a:tabLst>
                <a:tab pos="3319463" algn="l"/>
              </a:tabLst>
            </a:pPr>
            <a:r>
              <a:rPr lang="sv-SE" b="1" dirty="0" smtClean="0"/>
              <a:t>Alveoler</a:t>
            </a:r>
            <a:r>
              <a:rPr lang="sv-SE" dirty="0" smtClean="0"/>
              <a:t>	Trasiga </a:t>
            </a:r>
            <a:r>
              <a:rPr lang="sv-SE" dirty="0"/>
              <a:t>väggar i </a:t>
            </a:r>
            <a:r>
              <a:rPr lang="sv-SE" dirty="0" smtClean="0"/>
              <a:t>lungblåsor</a:t>
            </a:r>
          </a:p>
          <a:p>
            <a:pPr marL="0" indent="0">
              <a:buNone/>
              <a:tabLst>
                <a:tab pos="3319463" algn="l"/>
              </a:tabLst>
            </a:pPr>
            <a:r>
              <a:rPr lang="sv-SE" b="1" dirty="0" err="1" smtClean="0"/>
              <a:t>Bronkiolit</a:t>
            </a:r>
            <a:r>
              <a:rPr lang="sv-SE" dirty="0" smtClean="0"/>
              <a:t>	Förträngning </a:t>
            </a:r>
            <a:r>
              <a:rPr lang="sv-SE" dirty="0"/>
              <a:t>i </a:t>
            </a:r>
            <a:r>
              <a:rPr lang="sv-SE" dirty="0" smtClean="0"/>
              <a:t>luftvägarna</a:t>
            </a:r>
          </a:p>
          <a:p>
            <a:pPr marL="0" indent="0">
              <a:buNone/>
              <a:tabLst>
                <a:tab pos="3319463" algn="l"/>
              </a:tabLst>
            </a:pPr>
            <a:r>
              <a:rPr lang="sv-SE" b="1" dirty="0" smtClean="0">
                <a:solidFill>
                  <a:srgbClr val="000000"/>
                </a:solidFill>
              </a:rPr>
              <a:t>Bronker</a:t>
            </a:r>
            <a:r>
              <a:rPr lang="sv-SE" dirty="0" smtClean="0"/>
              <a:t>	Lungblåsor</a:t>
            </a:r>
            <a:endParaRPr lang="sv-SE" dirty="0"/>
          </a:p>
          <a:p>
            <a:pPr marL="0" indent="0">
              <a:buNone/>
              <a:tabLst>
                <a:tab pos="3319463" algn="l"/>
              </a:tabLst>
            </a:pPr>
            <a:r>
              <a:rPr lang="sv-SE" b="1" dirty="0" smtClean="0"/>
              <a:t>Emfysem</a:t>
            </a:r>
            <a:r>
              <a:rPr lang="sv-SE" dirty="0"/>
              <a:t>	</a:t>
            </a:r>
            <a:r>
              <a:rPr lang="sv-SE" dirty="0" smtClean="0"/>
              <a:t>Inflammation </a:t>
            </a:r>
            <a:r>
              <a:rPr lang="sv-SE" dirty="0"/>
              <a:t>i mindre </a:t>
            </a:r>
            <a:r>
              <a:rPr lang="sv-SE" dirty="0" smtClean="0"/>
              <a:t>luftvägarna</a:t>
            </a:r>
            <a:endParaRPr lang="sv-SE" dirty="0"/>
          </a:p>
          <a:p>
            <a:pPr marL="0" indent="0">
              <a:buNone/>
              <a:tabLst>
                <a:tab pos="3319463" algn="l"/>
              </a:tabLst>
            </a:pPr>
            <a:r>
              <a:rPr lang="sv-SE" b="1" dirty="0" smtClean="0">
                <a:solidFill>
                  <a:srgbClr val="000000"/>
                </a:solidFill>
              </a:rPr>
              <a:t>Lungsäck</a:t>
            </a:r>
            <a:r>
              <a:rPr lang="sv-SE" dirty="0" smtClean="0"/>
              <a:t>	Större </a:t>
            </a:r>
            <a:r>
              <a:rPr lang="sv-SE" dirty="0"/>
              <a:t>luftvägar med </a:t>
            </a:r>
            <a:r>
              <a:rPr lang="sv-SE" dirty="0" smtClean="0"/>
              <a:t>brosk</a:t>
            </a:r>
          </a:p>
          <a:p>
            <a:pPr marL="0" indent="0">
              <a:buNone/>
              <a:tabLst>
                <a:tab pos="3319463" algn="l"/>
              </a:tabLst>
            </a:pPr>
            <a:r>
              <a:rPr lang="sv-SE" b="1" dirty="0" smtClean="0"/>
              <a:t>Obstruktion</a:t>
            </a:r>
            <a:r>
              <a:rPr lang="sv-SE" dirty="0"/>
              <a:t>	Mindre luftvägar utan stödjande brosk</a:t>
            </a:r>
            <a:endParaRPr lang="sv-SE" dirty="0" smtClean="0"/>
          </a:p>
          <a:p>
            <a:pPr marL="0" indent="0">
              <a:buNone/>
              <a:tabLst>
                <a:tab pos="3319463" algn="l"/>
              </a:tabLst>
            </a:pPr>
            <a:r>
              <a:rPr lang="sv-SE" b="1" dirty="0" smtClean="0">
                <a:solidFill>
                  <a:srgbClr val="000000"/>
                </a:solidFill>
              </a:rPr>
              <a:t>Diafragma</a:t>
            </a:r>
            <a:r>
              <a:rPr lang="sv-SE" dirty="0" smtClean="0"/>
              <a:t>	</a:t>
            </a:r>
            <a:r>
              <a:rPr lang="sv-SE" dirty="0"/>
              <a:t>Skikt som omger </a:t>
            </a:r>
            <a:r>
              <a:rPr lang="sv-SE" dirty="0" smtClean="0"/>
              <a:t>lungorna</a:t>
            </a:r>
          </a:p>
          <a:p>
            <a:pPr marL="0" indent="0">
              <a:buNone/>
              <a:tabLst>
                <a:tab pos="3319463" algn="l"/>
              </a:tabLst>
            </a:pPr>
            <a:r>
              <a:rPr lang="sv-SE" b="1" dirty="0" err="1"/>
              <a:t>B</a:t>
            </a:r>
            <a:r>
              <a:rPr lang="sv-SE" b="1" dirty="0" err="1" smtClean="0"/>
              <a:t>ronkioler</a:t>
            </a:r>
            <a:r>
              <a:rPr lang="sv-SE" b="1" dirty="0" smtClean="0"/>
              <a:t> 	</a:t>
            </a:r>
            <a:r>
              <a:rPr lang="sv-SE" dirty="0" smtClean="0"/>
              <a:t>Muskel som styr andningen</a:t>
            </a:r>
          </a:p>
          <a:p>
            <a:pPr marL="0" indent="0">
              <a:buNone/>
              <a:tabLst>
                <a:tab pos="3589338" algn="l"/>
              </a:tabLst>
            </a:pPr>
            <a:r>
              <a:rPr lang="sv-SE" dirty="0" smtClean="0"/>
              <a:t>	</a:t>
            </a:r>
            <a:endParaRPr lang="sv-SE" dirty="0"/>
          </a:p>
        </p:txBody>
      </p:sp>
      <p:cxnSp>
        <p:nvCxnSpPr>
          <p:cNvPr id="5" name="Rak pil 4"/>
          <p:cNvCxnSpPr/>
          <p:nvPr/>
        </p:nvCxnSpPr>
        <p:spPr>
          <a:xfrm>
            <a:off x="1930400" y="2032000"/>
            <a:ext cx="2030413" cy="964952"/>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Rak pil 17"/>
          <p:cNvCxnSpPr/>
          <p:nvPr/>
        </p:nvCxnSpPr>
        <p:spPr>
          <a:xfrm>
            <a:off x="2195736" y="2564904"/>
            <a:ext cx="1765077" cy="864096"/>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Rak pil 18"/>
          <p:cNvCxnSpPr/>
          <p:nvPr/>
        </p:nvCxnSpPr>
        <p:spPr>
          <a:xfrm>
            <a:off x="1907704" y="2996952"/>
            <a:ext cx="2053109" cy="864096"/>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Rak pil 24"/>
          <p:cNvCxnSpPr/>
          <p:nvPr/>
        </p:nvCxnSpPr>
        <p:spPr>
          <a:xfrm flipV="1">
            <a:off x="2048933" y="1988840"/>
            <a:ext cx="1911880" cy="1448630"/>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Rak pil 23"/>
          <p:cNvCxnSpPr/>
          <p:nvPr/>
        </p:nvCxnSpPr>
        <p:spPr>
          <a:xfrm>
            <a:off x="2116667" y="3877733"/>
            <a:ext cx="1786996" cy="919419"/>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Rak pil 26"/>
          <p:cNvCxnSpPr/>
          <p:nvPr/>
        </p:nvCxnSpPr>
        <p:spPr>
          <a:xfrm>
            <a:off x="2267744" y="4869162"/>
            <a:ext cx="1656184" cy="432046"/>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Rak pil 32"/>
          <p:cNvCxnSpPr/>
          <p:nvPr/>
        </p:nvCxnSpPr>
        <p:spPr>
          <a:xfrm flipV="1">
            <a:off x="2455333" y="2551113"/>
            <a:ext cx="1505480" cy="1800755"/>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1" name="Rak pil 20"/>
          <p:cNvCxnSpPr/>
          <p:nvPr/>
        </p:nvCxnSpPr>
        <p:spPr>
          <a:xfrm flipV="1">
            <a:off x="2267744" y="4365104"/>
            <a:ext cx="1656184" cy="936104"/>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16</a:t>
            </a:fld>
            <a:endParaRPr lang="sv-SE" altLang="sv-SE" dirty="0"/>
          </a:p>
        </p:txBody>
      </p:sp>
    </p:spTree>
    <p:extLst>
      <p:ext uri="{BB962C8B-B14F-4D97-AF65-F5344CB8AC3E}">
        <p14:creationId xmlns:p14="http://schemas.microsoft.com/office/powerpoint/2010/main" val="8346735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Kvinna hostar.png"/>
          <p:cNvPicPr>
            <a:picLocks noChangeAspect="1"/>
          </p:cNvPicPr>
          <p:nvPr/>
        </p:nvPicPr>
        <p:blipFill rotWithShape="1">
          <a:blip r:embed="rId3" cstate="print">
            <a:extLst>
              <a:ext uri="{28A0092B-C50C-407E-A947-70E740481C1C}">
                <a14:useLocalDpi xmlns:a14="http://schemas.microsoft.com/office/drawing/2010/main" val="0"/>
              </a:ext>
            </a:extLst>
          </a:blip>
          <a:srcRect b="7953"/>
          <a:stretch/>
        </p:blipFill>
        <p:spPr>
          <a:xfrm>
            <a:off x="5283527" y="1628800"/>
            <a:ext cx="2593648" cy="3874533"/>
          </a:xfrm>
          <a:prstGeom prst="rect">
            <a:avLst/>
          </a:prstGeom>
        </p:spPr>
      </p:pic>
      <p:sp>
        <p:nvSpPr>
          <p:cNvPr id="2" name="Rubrik 1"/>
          <p:cNvSpPr>
            <a:spLocks noGrp="1"/>
          </p:cNvSpPr>
          <p:nvPr>
            <p:ph type="title"/>
          </p:nvPr>
        </p:nvSpPr>
        <p:spPr/>
        <p:txBody>
          <a:bodyPr/>
          <a:lstStyle/>
          <a:p>
            <a:r>
              <a:rPr lang="sv-SE" dirty="0" smtClean="0"/>
              <a:t>Vanliga besvär i vardagen</a:t>
            </a:r>
            <a:endParaRPr lang="sv-SE" dirty="0"/>
          </a:p>
        </p:txBody>
      </p:sp>
      <p:sp>
        <p:nvSpPr>
          <p:cNvPr id="3" name="Platshållare för innehåll 2"/>
          <p:cNvSpPr>
            <a:spLocks noGrp="1"/>
          </p:cNvSpPr>
          <p:nvPr>
            <p:ph idx="1"/>
          </p:nvPr>
        </p:nvSpPr>
        <p:spPr/>
        <p:txBody>
          <a:bodyPr/>
          <a:lstStyle/>
          <a:p>
            <a:r>
              <a:rPr lang="sv-SE" dirty="0" smtClean="0"/>
              <a:t>Andfåddhet och andnöd</a:t>
            </a:r>
          </a:p>
          <a:p>
            <a:r>
              <a:rPr lang="sv-SE" dirty="0" smtClean="0"/>
              <a:t>Hosta och slem</a:t>
            </a:r>
          </a:p>
          <a:p>
            <a:r>
              <a:rPr lang="sv-SE" dirty="0" smtClean="0"/>
              <a:t>Ömhet i bröstkorgen</a:t>
            </a:r>
          </a:p>
          <a:p>
            <a:r>
              <a:rPr lang="sv-SE" dirty="0" smtClean="0"/>
              <a:t>Trötthet </a:t>
            </a:r>
            <a:endParaRPr lang="sv-SE" dirty="0"/>
          </a:p>
        </p:txBody>
      </p:sp>
      <p:sp>
        <p:nvSpPr>
          <p:cNvPr id="7"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17</a:t>
            </a:fld>
            <a:endParaRPr lang="sv-SE" altLang="sv-SE" dirty="0"/>
          </a:p>
        </p:txBody>
      </p:sp>
    </p:spTree>
    <p:extLst>
      <p:ext uri="{BB962C8B-B14F-4D97-AF65-F5344CB8AC3E}">
        <p14:creationId xmlns:p14="http://schemas.microsoft.com/office/powerpoint/2010/main" val="23189546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3602606"/>
            <a:ext cx="7886700" cy="2151309"/>
          </a:xfrm>
        </p:spPr>
        <p:txBody>
          <a:bodyPr anchor="t"/>
          <a:lstStyle/>
          <a:p>
            <a:pPr marL="0" indent="0">
              <a:lnSpc>
                <a:spcPct val="130000"/>
              </a:lnSpc>
            </a:pPr>
            <a:r>
              <a:rPr lang="sv-SE" altLang="sv-SE" sz="2000" b="1" dirty="0" smtClean="0">
                <a:solidFill>
                  <a:srgbClr val="0092D2"/>
                </a:solidFill>
                <a:latin typeface="Verdana" panose="020B0604030504040204" pitchFamily="34" charset="0"/>
                <a:ea typeface="Verdana" panose="020B0604030504040204" pitchFamily="34" charset="0"/>
                <a:cs typeface="Verdana" panose="020B0604030504040204" pitchFamily="34" charset="0"/>
              </a:rPr>
              <a:t>Musklernas </a:t>
            </a:r>
            <a:r>
              <a:rPr lang="sv-SE" altLang="sv-SE" sz="2000" b="1" dirty="0">
                <a:solidFill>
                  <a:srgbClr val="0092D2"/>
                </a:solidFill>
                <a:latin typeface="Verdana" panose="020B0604030504040204" pitchFamily="34" charset="0"/>
                <a:ea typeface="Verdana" panose="020B0604030504040204" pitchFamily="34" charset="0"/>
                <a:cs typeface="Verdana" panose="020B0604030504040204" pitchFamily="34" charset="0"/>
              </a:rPr>
              <a:t>funktion </a:t>
            </a:r>
            <a:r>
              <a:rPr lang="sv-SE" altLang="sv-SE" sz="2000" dirty="0">
                <a:solidFill>
                  <a:srgbClr val="333333"/>
                </a:solidFill>
                <a:latin typeface="Verdana" panose="020B0604030504040204" pitchFamily="34" charset="0"/>
                <a:ea typeface="Verdana" panose="020B0604030504040204" pitchFamily="34" charset="0"/>
                <a:cs typeface="Verdana" panose="020B0604030504040204" pitchFamily="34" charset="0"/>
              </a:rPr>
              <a:t>säger </a:t>
            </a: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ofta mer </a:t>
            </a:r>
            <a:b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b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om </a:t>
            </a:r>
            <a:r>
              <a:rPr lang="sv-SE" altLang="sv-SE" sz="2000" dirty="0">
                <a:solidFill>
                  <a:srgbClr val="333333"/>
                </a:solidFill>
                <a:latin typeface="Verdana" panose="020B0604030504040204" pitchFamily="34" charset="0"/>
                <a:ea typeface="Verdana" panose="020B0604030504040204" pitchFamily="34" charset="0"/>
                <a:cs typeface="Verdana" panose="020B0604030504040204" pitchFamily="34" charset="0"/>
              </a:rPr>
              <a:t>hur </a:t>
            </a: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en </a:t>
            </a:r>
            <a:r>
              <a:rPr lang="sv-SE" altLang="sv-SE" sz="2000" dirty="0">
                <a:solidFill>
                  <a:srgbClr val="333333"/>
                </a:solidFill>
                <a:latin typeface="Verdana" panose="020B0604030504040204" pitchFamily="34" charset="0"/>
                <a:ea typeface="Verdana" panose="020B0604030504040204" pitchFamily="34" charset="0"/>
                <a:cs typeface="Verdana" panose="020B0604030504040204" pitchFamily="34" charset="0"/>
              </a:rPr>
              <a:t>person </a:t>
            </a: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med </a:t>
            </a:r>
            <a:r>
              <a:rPr lang="sv-SE" altLang="sv-SE" sz="2000" dirty="0">
                <a:solidFill>
                  <a:srgbClr val="333333"/>
                </a:solidFill>
                <a:latin typeface="Verdana" panose="020B0604030504040204" pitchFamily="34" charset="0"/>
                <a:ea typeface="Verdana" panose="020B0604030504040204" pitchFamily="34" charset="0"/>
                <a:cs typeface="Verdana" panose="020B0604030504040204" pitchFamily="34" charset="0"/>
              </a:rPr>
              <a:t>KOL fungerar </a:t>
            </a: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i </a:t>
            </a:r>
            <a:r>
              <a:rPr lang="sv-SE" altLang="sv-SE" sz="2000" dirty="0">
                <a:solidFill>
                  <a:srgbClr val="333333"/>
                </a:solidFill>
                <a:latin typeface="Verdana" panose="020B0604030504040204" pitchFamily="34" charset="0"/>
                <a:ea typeface="Verdana" panose="020B0604030504040204" pitchFamily="34" charset="0"/>
                <a:cs typeface="Verdana" panose="020B0604030504040204" pitchFamily="34" charset="0"/>
              </a:rPr>
              <a:t>vardagen </a:t>
            </a: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
            </a:r>
            <a:b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b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än </a:t>
            </a:r>
            <a:r>
              <a:rPr lang="sv-SE" altLang="sv-SE" sz="2000" dirty="0">
                <a:solidFill>
                  <a:srgbClr val="333333"/>
                </a:solidFill>
                <a:latin typeface="Verdana" panose="020B0604030504040204" pitchFamily="34" charset="0"/>
                <a:ea typeface="Verdana" panose="020B0604030504040204" pitchFamily="34" charset="0"/>
                <a:cs typeface="Verdana" panose="020B0604030504040204" pitchFamily="34" charset="0"/>
              </a:rPr>
              <a:t>lungfunktionen</a:t>
            </a:r>
            <a:r>
              <a:rPr lang="sv-SE" altLang="sv-SE" sz="20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a:t>
            </a:r>
            <a:endParaRPr lang="sv-SE" altLang="sv-SE"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Platshållare för innehåll 2"/>
          <p:cNvSpPr>
            <a:spLocks noGrp="1"/>
          </p:cNvSpPr>
          <p:nvPr>
            <p:ph type="body" idx="1"/>
          </p:nvPr>
        </p:nvSpPr>
        <p:spPr>
          <a:xfrm>
            <a:off x="611560" y="1823615"/>
            <a:ext cx="7886700" cy="1125639"/>
          </a:xfrm>
        </p:spPr>
        <p:txBody>
          <a:bodyPr/>
          <a:lstStyle/>
          <a:p>
            <a:pPr>
              <a:spcAft>
                <a:spcPts val="0"/>
              </a:spcAft>
              <a:buSzPct val="100000"/>
            </a:pPr>
            <a:r>
              <a:rPr lang="sv-SE" altLang="sv-SE" sz="2000" b="1" dirty="0">
                <a:solidFill>
                  <a:srgbClr val="0092D2"/>
                </a:solidFill>
              </a:rPr>
              <a:t>Bland personer med KOL har</a:t>
            </a:r>
            <a:r>
              <a:rPr lang="sv-SE" altLang="sv-SE" sz="2000" b="1" dirty="0" smtClean="0">
                <a:solidFill>
                  <a:srgbClr val="0092D2"/>
                </a:solidFill>
              </a:rPr>
              <a:t>:</a:t>
            </a:r>
            <a:endParaRPr lang="sv-SE" sz="2000" b="1" dirty="0" smtClean="0">
              <a:solidFill>
                <a:srgbClr val="0092D2"/>
              </a:solidFill>
            </a:endParaRPr>
          </a:p>
          <a:p>
            <a:pPr marL="271463" lvl="0" indent="-271463">
              <a:spcAft>
                <a:spcPts val="0"/>
              </a:spcAft>
              <a:buSzPct val="100000"/>
              <a:buFont typeface="Arial"/>
              <a:buChar char="•"/>
            </a:pPr>
            <a:r>
              <a:rPr lang="sv-SE" sz="2000" dirty="0" smtClean="0">
                <a:solidFill>
                  <a:schemeClr val="tx1"/>
                </a:solidFill>
              </a:rPr>
              <a:t>20–40% </a:t>
            </a:r>
            <a:r>
              <a:rPr lang="sv-SE" sz="2000" dirty="0">
                <a:solidFill>
                  <a:schemeClr val="tx1"/>
                </a:solidFill>
              </a:rPr>
              <a:t>nedsatt muskelstyrka</a:t>
            </a:r>
          </a:p>
          <a:p>
            <a:pPr marL="271463" lvl="0" indent="-271463">
              <a:spcAft>
                <a:spcPts val="0"/>
              </a:spcAft>
              <a:buSzPct val="100000"/>
              <a:buFont typeface="Arial"/>
              <a:buChar char="•"/>
            </a:pPr>
            <a:r>
              <a:rPr lang="sv-SE" sz="2000" dirty="0" smtClean="0">
                <a:solidFill>
                  <a:schemeClr val="tx1"/>
                </a:solidFill>
              </a:rPr>
              <a:t>30–80% </a:t>
            </a:r>
            <a:r>
              <a:rPr lang="sv-SE" sz="2000" dirty="0">
                <a:solidFill>
                  <a:schemeClr val="tx1"/>
                </a:solidFill>
              </a:rPr>
              <a:t>nedsatt muskeluthållighet</a:t>
            </a:r>
          </a:p>
          <a:p>
            <a:pPr>
              <a:buSzPct val="100000"/>
            </a:pPr>
            <a:endParaRPr lang="sv-SE" sz="2000" dirty="0"/>
          </a:p>
        </p:txBody>
      </p:sp>
      <p:sp>
        <p:nvSpPr>
          <p:cNvPr id="9" name="Platshållare för rubrik 1"/>
          <p:cNvSpPr txBox="1">
            <a:spLocks/>
          </p:cNvSpPr>
          <p:nvPr/>
        </p:nvSpPr>
        <p:spPr bwMode="auto">
          <a:xfrm>
            <a:off x="628650" y="57433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Verdana"/>
                <a:ea typeface="+mj-ea"/>
                <a:cs typeface="Verdana"/>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sv-SE" sz="3200" dirty="0"/>
              <a:t>KOL är även en muskelsjukdom</a:t>
            </a:r>
          </a:p>
          <a:p>
            <a:endParaRPr lang="sv-SE" altLang="sv-SE" sz="3000" dirty="0" smtClean="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18</a:t>
            </a:fld>
            <a:endParaRPr lang="sv-SE" altLang="sv-SE" dirty="0"/>
          </a:p>
        </p:txBody>
      </p:sp>
    </p:spTree>
    <p:extLst>
      <p:ext uri="{BB962C8B-B14F-4D97-AF65-F5344CB8AC3E}">
        <p14:creationId xmlns:p14="http://schemas.microsoft.com/office/powerpoint/2010/main" val="9803954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31259"/>
            <a:ext cx="8623870" cy="1325563"/>
          </a:xfrm>
        </p:spPr>
        <p:txBody>
          <a:bodyPr/>
          <a:lstStyle/>
          <a:p>
            <a:pPr>
              <a:lnSpc>
                <a:spcPct val="110000"/>
              </a:lnSpc>
            </a:pPr>
            <a:r>
              <a:rPr lang="sv-SE" dirty="0" smtClean="0"/>
              <a:t>Var uppmärksam på andra sjukdomar</a:t>
            </a:r>
            <a:endParaRPr lang="sv-SE" dirty="0"/>
          </a:p>
        </p:txBody>
      </p:sp>
      <p:sp>
        <p:nvSpPr>
          <p:cNvPr id="3" name="Platshållare för innehåll 2"/>
          <p:cNvSpPr>
            <a:spLocks noGrp="1"/>
          </p:cNvSpPr>
          <p:nvPr>
            <p:ph idx="1"/>
          </p:nvPr>
        </p:nvSpPr>
        <p:spPr>
          <a:xfrm>
            <a:off x="628650" y="1825625"/>
            <a:ext cx="7886700" cy="1243335"/>
          </a:xfrm>
        </p:spPr>
        <p:txBody>
          <a:bodyPr/>
          <a:lstStyle/>
          <a:p>
            <a:r>
              <a:rPr lang="sv-SE" dirty="0" smtClean="0"/>
              <a:t>Det är vanligt med andra sjukdomar vid KOL</a:t>
            </a:r>
          </a:p>
          <a:p>
            <a:r>
              <a:rPr lang="sv-SE" dirty="0" smtClean="0"/>
              <a:t>Varje sjukdom behöver rätt behandling</a:t>
            </a:r>
          </a:p>
          <a:p>
            <a:endParaRPr lang="sv-SE" dirty="0"/>
          </a:p>
          <a:p>
            <a:pPr marL="0" indent="0">
              <a:buNone/>
            </a:pPr>
            <a:r>
              <a:rPr lang="sv-SE" b="1" dirty="0">
                <a:solidFill>
                  <a:srgbClr val="0092D2"/>
                </a:solidFill>
              </a:rPr>
              <a:t>Berätta hur du mår fysiskt och psykiskt!</a:t>
            </a:r>
            <a:r>
              <a:rPr lang="sv-SE" dirty="0"/>
              <a:t/>
            </a:r>
            <a:br>
              <a:rPr lang="sv-SE" dirty="0"/>
            </a:b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r>
              <a:rPr lang="sv-SE" dirty="0" smtClean="0"/>
              <a:t>		</a:t>
            </a:r>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19</a:t>
            </a:fld>
            <a:endParaRPr lang="sv-SE" altLang="sv-SE" dirty="0"/>
          </a:p>
        </p:txBody>
      </p:sp>
    </p:spTree>
    <p:extLst>
      <p:ext uri="{BB962C8B-B14F-4D97-AF65-F5344CB8AC3E}">
        <p14:creationId xmlns:p14="http://schemas.microsoft.com/office/powerpoint/2010/main" val="15985396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92D2"/>
                </a:solidFill>
              </a:rPr>
              <a:t>Träff 1. </a:t>
            </a:r>
            <a:r>
              <a:rPr lang="sv-SE" dirty="0" smtClean="0"/>
              <a:t>Lär känna din sjukdom</a:t>
            </a:r>
            <a:endParaRPr lang="sv-SE" dirty="0"/>
          </a:p>
        </p:txBody>
      </p:sp>
      <p:sp>
        <p:nvSpPr>
          <p:cNvPr id="3" name="Platshållare för innehåll 2"/>
          <p:cNvSpPr>
            <a:spLocks noGrp="1"/>
          </p:cNvSpPr>
          <p:nvPr>
            <p:ph idx="1"/>
          </p:nvPr>
        </p:nvSpPr>
        <p:spPr/>
        <p:txBody>
          <a:bodyPr/>
          <a:lstStyle/>
          <a:p>
            <a:pPr marL="0" indent="0">
              <a:buNone/>
            </a:pPr>
            <a:r>
              <a:rPr lang="sv-SE" b="1" dirty="0" smtClean="0">
                <a:solidFill>
                  <a:srgbClr val="0092D2"/>
                </a:solidFill>
              </a:rPr>
              <a:t>Pass 1: </a:t>
            </a:r>
            <a:r>
              <a:rPr lang="sv-SE" dirty="0" smtClean="0"/>
              <a:t>Introduktion</a:t>
            </a:r>
            <a:endParaRPr lang="sv-SE" dirty="0"/>
          </a:p>
          <a:p>
            <a:pPr marL="0" indent="0">
              <a:buNone/>
            </a:pPr>
            <a:r>
              <a:rPr lang="sv-SE" b="1" dirty="0" smtClean="0">
                <a:solidFill>
                  <a:srgbClr val="0092D2"/>
                </a:solidFill>
              </a:rPr>
              <a:t>Pass 2: </a:t>
            </a:r>
            <a:r>
              <a:rPr lang="sv-SE" dirty="0" smtClean="0"/>
              <a:t>Din kropp med KOL</a:t>
            </a:r>
            <a:endParaRPr lang="sv-SE" dirty="0"/>
          </a:p>
          <a:p>
            <a:pPr marL="0" indent="0">
              <a:buNone/>
            </a:pPr>
            <a:r>
              <a:rPr lang="sv-SE" b="1" dirty="0" smtClean="0">
                <a:solidFill>
                  <a:srgbClr val="0092D2"/>
                </a:solidFill>
              </a:rPr>
              <a:t>Pass 3: </a:t>
            </a:r>
            <a:r>
              <a:rPr lang="sv-SE" dirty="0"/>
              <a:t>Att få </a:t>
            </a:r>
            <a:r>
              <a:rPr lang="sv-SE" dirty="0" smtClean="0"/>
              <a:t>KOL </a:t>
            </a:r>
            <a:r>
              <a:rPr lang="sv-SE" dirty="0"/>
              <a:t>idag </a:t>
            </a:r>
            <a:r>
              <a:rPr lang="sv-SE" dirty="0" smtClean="0"/>
              <a:t>– och </a:t>
            </a:r>
            <a:r>
              <a:rPr lang="sv-SE" dirty="0"/>
              <a:t>resten av </a:t>
            </a:r>
            <a:r>
              <a:rPr lang="sv-SE" dirty="0" smtClean="0"/>
              <a:t>livet</a:t>
            </a:r>
            <a:endParaRPr lang="sv-SE" dirty="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a:t>
            </a:fld>
            <a:endParaRPr lang="sv-SE" altLang="sv-SE" dirty="0"/>
          </a:p>
        </p:txBody>
      </p:sp>
    </p:spTree>
    <p:extLst>
      <p:ext uri="{BB962C8B-B14F-4D97-AF65-F5344CB8AC3E}">
        <p14:creationId xmlns:p14="http://schemas.microsoft.com/office/powerpoint/2010/main" val="9036476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32656"/>
            <a:ext cx="7886700" cy="1325563"/>
          </a:xfrm>
        </p:spPr>
        <p:txBody>
          <a:bodyPr/>
          <a:lstStyle/>
          <a:p>
            <a:pPr>
              <a:lnSpc>
                <a:spcPct val="110000"/>
              </a:lnSpc>
            </a:pPr>
            <a:r>
              <a:rPr lang="sv-SE" dirty="0" smtClean="0"/>
              <a:t>Behandling vid KOL</a:t>
            </a:r>
            <a:endParaRPr lang="sv-SE" dirty="0"/>
          </a:p>
        </p:txBody>
      </p:sp>
      <p:sp>
        <p:nvSpPr>
          <p:cNvPr id="3" name="Platshållare för innehåll 2"/>
          <p:cNvSpPr>
            <a:spLocks noGrp="1"/>
          </p:cNvSpPr>
          <p:nvPr>
            <p:ph idx="1"/>
          </p:nvPr>
        </p:nvSpPr>
        <p:spPr/>
        <p:txBody>
          <a:bodyPr/>
          <a:lstStyle/>
          <a:p>
            <a:pPr marL="457200" lvl="0" indent="-457200">
              <a:buFont typeface="+mj-lt"/>
              <a:buAutoNum type="arabicPeriod"/>
            </a:pPr>
            <a:r>
              <a:rPr lang="sv-SE" dirty="0" smtClean="0">
                <a:latin typeface="Verdana" panose="020B0604030504040204" pitchFamily="34" charset="0"/>
                <a:ea typeface="Verdana" panose="020B0604030504040204" pitchFamily="34" charset="0"/>
                <a:cs typeface="Verdana" panose="020B0604030504040204" pitchFamily="34" charset="0"/>
              </a:rPr>
              <a:t>Rökstopp</a:t>
            </a:r>
            <a:endParaRPr lang="sv-SE" dirty="0">
              <a:latin typeface="Verdana" panose="020B0604030504040204" pitchFamily="34" charset="0"/>
              <a:ea typeface="Verdana" panose="020B0604030504040204" pitchFamily="34" charset="0"/>
              <a:cs typeface="Verdana" panose="020B0604030504040204" pitchFamily="34" charset="0"/>
            </a:endParaRPr>
          </a:p>
          <a:p>
            <a:pPr marL="457200" lvl="0" indent="-457200">
              <a:buFont typeface="+mj-lt"/>
              <a:buAutoNum type="arabicPeriod"/>
            </a:pPr>
            <a:r>
              <a:rPr lang="sv-SE" dirty="0" smtClean="0">
                <a:latin typeface="Verdana" panose="020B0604030504040204" pitchFamily="34" charset="0"/>
                <a:ea typeface="Verdana" panose="020B0604030504040204" pitchFamily="34" charset="0"/>
                <a:cs typeface="Verdana" panose="020B0604030504040204" pitchFamily="34" charset="0"/>
              </a:rPr>
              <a:t>Fysisk aktivitet</a:t>
            </a:r>
            <a:endParaRPr lang="sv-SE"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sv-SE" dirty="0" smtClean="0">
                <a:latin typeface="Verdana" panose="020B0604030504040204" pitchFamily="34" charset="0"/>
                <a:ea typeface="Verdana" panose="020B0604030504040204" pitchFamily="34" charset="0"/>
                <a:cs typeface="Verdana" panose="020B0604030504040204" pitchFamily="34" charset="0"/>
              </a:rPr>
              <a:t>Läkemedel</a:t>
            </a:r>
          </a:p>
          <a:p>
            <a:pPr marL="0" indent="0">
              <a:buNone/>
            </a:pPr>
            <a:endParaRPr lang="sv-SE" dirty="0">
              <a:latin typeface="Verdana" panose="020B0604030504040204" pitchFamily="34" charset="0"/>
              <a:ea typeface="Verdana" panose="020B0604030504040204" pitchFamily="34" charset="0"/>
              <a:cs typeface="Verdana" panose="020B0604030504040204" pitchFamily="34" charset="0"/>
            </a:endParaRPr>
          </a:p>
        </p:txBody>
      </p:sp>
      <p:pic>
        <p:nvPicPr>
          <p:cNvPr id="6" name="Bildobjekt 5" descr="Man med 3 tankebubblor_160410.png"/>
          <p:cNvPicPr>
            <a:picLocks noChangeAspect="1"/>
          </p:cNvPicPr>
          <p:nvPr/>
        </p:nvPicPr>
        <p:blipFill rotWithShape="1">
          <a:blip r:embed="rId3" cstate="print">
            <a:extLst>
              <a:ext uri="{28A0092B-C50C-407E-A947-70E740481C1C}">
                <a14:useLocalDpi xmlns:a14="http://schemas.microsoft.com/office/drawing/2010/main" val="0"/>
              </a:ext>
            </a:extLst>
          </a:blip>
          <a:srcRect b="6241"/>
          <a:stretch/>
        </p:blipFill>
        <p:spPr>
          <a:xfrm>
            <a:off x="4355976" y="1196752"/>
            <a:ext cx="4447032" cy="5661248"/>
          </a:xfrm>
          <a:prstGeom prst="rect">
            <a:avLst/>
          </a:prstGeom>
        </p:spPr>
      </p:pic>
      <p:sp>
        <p:nvSpPr>
          <p:cNvPr id="7"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20</a:t>
            </a:fld>
            <a:endParaRPr lang="sv-SE" altLang="sv-SE" dirty="0"/>
          </a:p>
        </p:txBody>
      </p:sp>
    </p:spTree>
    <p:extLst>
      <p:ext uri="{BB962C8B-B14F-4D97-AF65-F5344CB8AC3E}">
        <p14:creationId xmlns:p14="http://schemas.microsoft.com/office/powerpoint/2010/main" val="4655928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2741" y="332656"/>
            <a:ext cx="7886700" cy="1325563"/>
          </a:xfrm>
        </p:spPr>
        <p:txBody>
          <a:bodyPr/>
          <a:lstStyle/>
          <a:p>
            <a:r>
              <a:rPr lang="sv-SE" b="1" dirty="0" smtClean="0">
                <a:solidFill>
                  <a:srgbClr val="0092D2"/>
                </a:solidFill>
              </a:rPr>
              <a:t>Uppgift 4: </a:t>
            </a:r>
            <a:r>
              <a:rPr lang="sv-SE" dirty="0" smtClean="0"/>
              <a:t>Sant </a:t>
            </a:r>
            <a:r>
              <a:rPr lang="sv-SE" smtClean="0"/>
              <a:t>och falskt </a:t>
            </a:r>
            <a:r>
              <a:rPr lang="sv-SE" dirty="0" smtClean="0"/>
              <a:t>om rökning</a:t>
            </a:r>
            <a:endParaRPr lang="sv-SE" dirty="0"/>
          </a:p>
        </p:txBody>
      </p:sp>
      <p:sp>
        <p:nvSpPr>
          <p:cNvPr id="3" name="Platshållare för innehåll 2"/>
          <p:cNvSpPr>
            <a:spLocks noGrp="1"/>
          </p:cNvSpPr>
          <p:nvPr>
            <p:ph idx="1"/>
          </p:nvPr>
        </p:nvSpPr>
        <p:spPr>
          <a:xfrm>
            <a:off x="636910" y="1556792"/>
            <a:ext cx="8515350" cy="5032375"/>
          </a:xfrm>
        </p:spPr>
        <p:txBody>
          <a:bodyPr/>
          <a:lstStyle/>
          <a:p>
            <a:pPr marL="342900" indent="-342900">
              <a:buFont typeface="+mj-lt"/>
              <a:buAutoNum type="arabicPeriod"/>
              <a:tabLst>
                <a:tab pos="7264400" algn="l"/>
              </a:tabLst>
            </a:pPr>
            <a:r>
              <a:rPr lang="sv-SE" sz="1600" dirty="0" smtClean="0"/>
              <a:t>20 minuters rökstopp påverkar puls och blodtryck</a:t>
            </a:r>
          </a:p>
          <a:p>
            <a:pPr marL="342900" indent="-342900">
              <a:buFont typeface="+mj-lt"/>
              <a:buAutoNum type="arabicPeriod"/>
              <a:tabLst>
                <a:tab pos="7264400" algn="l"/>
              </a:tabLst>
            </a:pPr>
            <a:r>
              <a:rPr lang="sv-SE" sz="1600" dirty="0" smtClean="0"/>
              <a:t>Sluta </a:t>
            </a:r>
            <a:r>
              <a:rPr lang="sv-SE" sz="1600" dirty="0"/>
              <a:t>röka minskar risk för </a:t>
            </a:r>
            <a:r>
              <a:rPr lang="sv-SE" sz="1600" dirty="0" smtClean="0"/>
              <a:t>hjärtinfarkt	</a:t>
            </a:r>
          </a:p>
          <a:p>
            <a:pPr marL="342900" indent="-342900">
              <a:buFont typeface="+mj-lt"/>
              <a:buAutoNum type="arabicPeriod"/>
              <a:tabLst>
                <a:tab pos="7264400" algn="l"/>
              </a:tabLst>
            </a:pPr>
            <a:r>
              <a:rPr lang="sv-SE" sz="1600" dirty="0" smtClean="0"/>
              <a:t>Efter 6 månader är risken för blodpropp oförändrad	</a:t>
            </a:r>
          </a:p>
          <a:p>
            <a:pPr marL="342900" indent="-342900">
              <a:buFont typeface="+mj-lt"/>
              <a:buAutoNum type="arabicPeriod"/>
              <a:tabLst>
                <a:tab pos="7264400" algn="l"/>
              </a:tabLst>
            </a:pPr>
            <a:r>
              <a:rPr lang="sv-SE" sz="1600" dirty="0" smtClean="0"/>
              <a:t>Livet förlängs för </a:t>
            </a:r>
            <a:r>
              <a:rPr lang="sv-SE" sz="1600" dirty="0"/>
              <a:t>varje cigarett man </a:t>
            </a:r>
            <a:r>
              <a:rPr lang="sv-SE" sz="1600" dirty="0" smtClean="0"/>
              <a:t>avstår</a:t>
            </a:r>
          </a:p>
          <a:p>
            <a:pPr marL="342900" indent="-342900">
              <a:buFont typeface="+mj-lt"/>
              <a:buAutoNum type="arabicPeriod"/>
              <a:tabLst>
                <a:tab pos="7264400" algn="l"/>
              </a:tabLst>
            </a:pPr>
            <a:r>
              <a:rPr lang="sv-SE" sz="1600" dirty="0" smtClean="0"/>
              <a:t>Redan 24 timmars </a:t>
            </a:r>
            <a:r>
              <a:rPr lang="sv-SE" sz="1600" dirty="0"/>
              <a:t>rökstopp minskar risken för </a:t>
            </a:r>
            <a:r>
              <a:rPr lang="sv-SE" sz="1600" dirty="0" smtClean="0"/>
              <a:t>hjärtinfarkt</a:t>
            </a:r>
          </a:p>
          <a:p>
            <a:pPr marL="342900" indent="-342900">
              <a:buFont typeface="+mj-lt"/>
              <a:buAutoNum type="arabicPeriod"/>
              <a:tabLst>
                <a:tab pos="7264400" algn="l"/>
              </a:tabLst>
            </a:pPr>
            <a:r>
              <a:rPr lang="sv-SE" sz="1600" dirty="0" smtClean="0"/>
              <a:t>Rökning ökar inte </a:t>
            </a:r>
            <a:r>
              <a:rPr lang="sv-SE" sz="1600" dirty="0"/>
              <a:t>risk för </a:t>
            </a:r>
            <a:r>
              <a:rPr lang="sv-SE" sz="1600" dirty="0" smtClean="0"/>
              <a:t>ryggbesvär</a:t>
            </a:r>
          </a:p>
          <a:p>
            <a:pPr marL="342900" indent="-342900">
              <a:buFont typeface="+mj-lt"/>
              <a:buAutoNum type="arabicPeriod"/>
              <a:tabLst>
                <a:tab pos="7264400" algn="l"/>
              </a:tabLst>
            </a:pPr>
            <a:r>
              <a:rPr lang="sv-SE" sz="1600" dirty="0" smtClean="0"/>
              <a:t>1–2 års rökstopp halverar risken för hjärtinfarkt jämfört </a:t>
            </a:r>
            <a:br>
              <a:rPr lang="sv-SE" sz="1600" dirty="0" smtClean="0"/>
            </a:br>
            <a:r>
              <a:rPr lang="sv-SE" sz="1600" dirty="0" smtClean="0"/>
              <a:t>med fortsatt rökning</a:t>
            </a:r>
          </a:p>
          <a:p>
            <a:pPr marL="342900" indent="-342900">
              <a:buFont typeface="+mj-lt"/>
              <a:buAutoNum type="arabicPeriod"/>
              <a:tabLst>
                <a:tab pos="7264400" algn="l"/>
              </a:tabLst>
            </a:pPr>
            <a:r>
              <a:rPr lang="sv-SE" sz="1600" dirty="0"/>
              <a:t>Att sluta röka bromsar </a:t>
            </a:r>
            <a:r>
              <a:rPr lang="sv-SE" sz="1600" dirty="0" smtClean="0"/>
              <a:t>KOL</a:t>
            </a:r>
            <a:endParaRPr lang="sv-SE" sz="1600" dirty="0" smtClean="0">
              <a:solidFill>
                <a:srgbClr val="FF0000"/>
              </a:solidFill>
            </a:endParaRPr>
          </a:p>
          <a:p>
            <a:pPr marL="342900" indent="-342900">
              <a:buFont typeface="+mj-lt"/>
              <a:buAutoNum type="arabicPeriod"/>
              <a:tabLst>
                <a:tab pos="7264400" algn="l"/>
              </a:tabLst>
            </a:pPr>
            <a:r>
              <a:rPr lang="sv-SE" sz="1600" dirty="0" smtClean="0"/>
              <a:t>Rökning påverkar inte risken för cancer</a:t>
            </a:r>
          </a:p>
          <a:p>
            <a:pPr marL="342900" indent="-342900">
              <a:lnSpc>
                <a:spcPct val="100000"/>
              </a:lnSpc>
              <a:buFont typeface="+mj-lt"/>
              <a:buAutoNum type="arabicPeriod"/>
              <a:tabLst>
                <a:tab pos="7264400" algn="l"/>
              </a:tabLst>
            </a:pPr>
            <a:r>
              <a:rPr lang="sv-SE" sz="1600" dirty="0" smtClean="0"/>
              <a:t>Efter 1 års rökstopp har immunförsvar blivit bättre</a:t>
            </a:r>
            <a:r>
              <a:rPr lang="sv-SE" dirty="0" smtClean="0"/>
              <a:t>	</a:t>
            </a:r>
          </a:p>
        </p:txBody>
      </p:sp>
      <p:sp>
        <p:nvSpPr>
          <p:cNvPr id="4" name="Platshållare för innehåll 2"/>
          <p:cNvSpPr txBox="1">
            <a:spLocks/>
          </p:cNvSpPr>
          <p:nvPr/>
        </p:nvSpPr>
        <p:spPr bwMode="auto">
          <a:xfrm>
            <a:off x="7437164" y="1551401"/>
            <a:ext cx="1106131" cy="45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7264400" algn="l"/>
              </a:tabLst>
            </a:pPr>
            <a:r>
              <a:rPr lang="sv-SE" sz="1600" b="1" dirty="0" smtClean="0">
                <a:solidFill>
                  <a:srgbClr val="0092D2"/>
                </a:solidFill>
              </a:rPr>
              <a:t>Sant</a:t>
            </a:r>
          </a:p>
          <a:p>
            <a:pPr marL="0" indent="0">
              <a:buNone/>
              <a:tabLst>
                <a:tab pos="7264400" algn="l"/>
              </a:tabLst>
            </a:pPr>
            <a:r>
              <a:rPr lang="sv-SE" sz="1600" b="1" dirty="0" smtClean="0">
                <a:solidFill>
                  <a:srgbClr val="0092D2"/>
                </a:solidFill>
              </a:rPr>
              <a:t>Sant</a:t>
            </a:r>
          </a:p>
          <a:p>
            <a:pPr marL="0" indent="0">
              <a:buNone/>
              <a:tabLst>
                <a:tab pos="7264400" algn="l"/>
              </a:tabLst>
            </a:pPr>
            <a:r>
              <a:rPr lang="sv-SE" sz="1600" b="1" dirty="0" smtClean="0">
                <a:solidFill>
                  <a:srgbClr val="FF0000"/>
                </a:solidFill>
              </a:rPr>
              <a:t>Falskt</a:t>
            </a:r>
          </a:p>
          <a:p>
            <a:pPr marL="0" indent="0">
              <a:buNone/>
              <a:tabLst>
                <a:tab pos="7264400" algn="l"/>
              </a:tabLst>
            </a:pPr>
            <a:r>
              <a:rPr lang="sv-SE" sz="1600" b="1" dirty="0" smtClean="0">
                <a:solidFill>
                  <a:srgbClr val="0092D2"/>
                </a:solidFill>
              </a:rPr>
              <a:t>Sant</a:t>
            </a:r>
          </a:p>
          <a:p>
            <a:pPr marL="0" indent="0">
              <a:buNone/>
              <a:tabLst>
                <a:tab pos="7264400" algn="l"/>
              </a:tabLst>
            </a:pPr>
            <a:r>
              <a:rPr lang="sv-SE" sz="1600" b="1" dirty="0" smtClean="0">
                <a:solidFill>
                  <a:srgbClr val="0092D2"/>
                </a:solidFill>
              </a:rPr>
              <a:t>Sant</a:t>
            </a:r>
          </a:p>
          <a:p>
            <a:pPr marL="0" indent="0">
              <a:buNone/>
              <a:tabLst>
                <a:tab pos="7264400" algn="l"/>
              </a:tabLst>
            </a:pPr>
            <a:r>
              <a:rPr lang="sv-SE" sz="1600" b="1" dirty="0">
                <a:solidFill>
                  <a:srgbClr val="FF0000"/>
                </a:solidFill>
              </a:rPr>
              <a:t>Falskt</a:t>
            </a:r>
          </a:p>
          <a:p>
            <a:pPr marL="0" indent="0">
              <a:buNone/>
              <a:tabLst>
                <a:tab pos="7264400" algn="l"/>
              </a:tabLst>
            </a:pPr>
            <a:r>
              <a:rPr lang="sv-SE" sz="1600" b="1" dirty="0" smtClean="0">
                <a:solidFill>
                  <a:srgbClr val="0092D2"/>
                </a:solidFill>
              </a:rPr>
              <a:t>Sant</a:t>
            </a:r>
          </a:p>
          <a:p>
            <a:pPr marL="0" indent="0">
              <a:buNone/>
              <a:tabLst>
                <a:tab pos="7264400" algn="l"/>
              </a:tabLst>
            </a:pPr>
            <a:r>
              <a:rPr lang="sv-SE" sz="1600" b="1" dirty="0">
                <a:solidFill>
                  <a:srgbClr val="0092D2"/>
                </a:solidFill>
              </a:rPr>
              <a:t/>
            </a:r>
            <a:br>
              <a:rPr lang="sv-SE" sz="1600" b="1" dirty="0">
                <a:solidFill>
                  <a:srgbClr val="0092D2"/>
                </a:solidFill>
              </a:rPr>
            </a:br>
            <a:r>
              <a:rPr lang="sv-SE" sz="1600" b="1" dirty="0" smtClean="0">
                <a:solidFill>
                  <a:srgbClr val="0092D2"/>
                </a:solidFill>
              </a:rPr>
              <a:t>Sant</a:t>
            </a:r>
            <a:endParaRPr lang="sv-SE" sz="1600" b="1" dirty="0">
              <a:solidFill>
                <a:srgbClr val="0092D2"/>
              </a:solidFill>
            </a:endParaRPr>
          </a:p>
          <a:p>
            <a:pPr marL="0" indent="0">
              <a:buNone/>
              <a:tabLst>
                <a:tab pos="7264400" algn="l"/>
              </a:tabLst>
            </a:pPr>
            <a:r>
              <a:rPr lang="sv-SE" sz="1600" b="1" dirty="0">
                <a:solidFill>
                  <a:srgbClr val="FF0000"/>
                </a:solidFill>
              </a:rPr>
              <a:t>Falsk</a:t>
            </a:r>
          </a:p>
          <a:p>
            <a:pPr marL="0" indent="0">
              <a:lnSpc>
                <a:spcPct val="120000"/>
              </a:lnSpc>
              <a:buNone/>
              <a:tabLst>
                <a:tab pos="7264400" algn="l"/>
              </a:tabLst>
            </a:pPr>
            <a:r>
              <a:rPr lang="sv-SE" sz="1600" b="1" dirty="0" smtClean="0">
                <a:solidFill>
                  <a:srgbClr val="0092D2"/>
                </a:solidFill>
              </a:rPr>
              <a:t>Sant</a:t>
            </a:r>
            <a:endParaRPr lang="sv-SE" sz="1600" b="1" dirty="0">
              <a:solidFill>
                <a:srgbClr val="0092D2"/>
              </a:solidFill>
            </a:endParaRPr>
          </a:p>
          <a:p>
            <a:pPr marL="0" indent="0">
              <a:buNone/>
              <a:tabLst>
                <a:tab pos="7264400" algn="l"/>
              </a:tabLst>
            </a:pPr>
            <a:endParaRPr lang="sv-SE" b="1" dirty="0">
              <a:solidFill>
                <a:srgbClr val="FF0000"/>
              </a:solidFill>
            </a:endParaRPr>
          </a:p>
        </p:txBody>
      </p:sp>
      <p:sp>
        <p:nvSpPr>
          <p:cNvPr id="7"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21</a:t>
            </a:fld>
            <a:endParaRPr lang="sv-SE" altLang="sv-SE" dirty="0"/>
          </a:p>
        </p:txBody>
      </p:sp>
    </p:spTree>
    <p:extLst>
      <p:ext uri="{BB962C8B-B14F-4D97-AF65-F5344CB8AC3E}">
        <p14:creationId xmlns:p14="http://schemas.microsoft.com/office/powerpoint/2010/main" val="12622240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fade">
                                      <p:cBhvr>
                                        <p:cTn id="82" dur="500"/>
                                        <p:tgtEl>
                                          <p:spTgt spid="4">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500"/>
                                        <p:tgtEl>
                                          <p:spTgt spid="3">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
                                            <p:txEl>
                                              <p:pRg st="8" end="8"/>
                                            </p:txEl>
                                          </p:spTgt>
                                        </p:tgtEl>
                                        <p:attrNameLst>
                                          <p:attrName>style.visibility</p:attrName>
                                        </p:attrNameLst>
                                      </p:cBhvr>
                                      <p:to>
                                        <p:strVal val="visible"/>
                                      </p:to>
                                    </p:set>
                                    <p:animEffect transition="in" filter="fade">
                                      <p:cBhvr>
                                        <p:cTn id="92" dur="500"/>
                                        <p:tgtEl>
                                          <p:spTgt spid="4">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fade">
                                      <p:cBhvr>
                                        <p:cTn id="97" dur="500"/>
                                        <p:tgtEl>
                                          <p:spTgt spid="3">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xEl>
                                              <p:pRg st="9" end="9"/>
                                            </p:txEl>
                                          </p:spTgt>
                                        </p:tgtEl>
                                        <p:attrNameLst>
                                          <p:attrName>style.visibility</p:attrName>
                                        </p:attrNameLst>
                                      </p:cBhvr>
                                      <p:to>
                                        <p:strVal val="visible"/>
                                      </p:to>
                                    </p:set>
                                    <p:animEffect transition="in" filter="fade">
                                      <p:cBhvr>
                                        <p:cTn id="10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28650" y="1709531"/>
            <a:ext cx="7886700" cy="1325563"/>
          </a:xfrm>
        </p:spPr>
        <p:txBody>
          <a:bodyPr/>
          <a:lstStyle/>
          <a:p>
            <a:pPr>
              <a:lnSpc>
                <a:spcPct val="120000"/>
              </a:lnSpc>
            </a:pPr>
            <a:r>
              <a:rPr lang="sv-SE" dirty="0"/>
              <a:t>Att få </a:t>
            </a:r>
            <a:r>
              <a:rPr lang="sv-SE" dirty="0" smtClean="0"/>
              <a:t>KOL idag </a:t>
            </a:r>
            <a:br>
              <a:rPr lang="sv-SE" dirty="0" smtClean="0"/>
            </a:br>
            <a:r>
              <a:rPr lang="sv-SE" dirty="0" smtClean="0"/>
              <a:t>– och </a:t>
            </a:r>
            <a:r>
              <a:rPr lang="sv-SE" dirty="0"/>
              <a:t>resten av livet</a:t>
            </a:r>
          </a:p>
        </p:txBody>
      </p:sp>
      <p:grpSp>
        <p:nvGrpSpPr>
          <p:cNvPr id="5" name="Grupp 4"/>
          <p:cNvGrpSpPr/>
          <p:nvPr/>
        </p:nvGrpSpPr>
        <p:grpSpPr>
          <a:xfrm>
            <a:off x="743332" y="578562"/>
            <a:ext cx="2247189" cy="792088"/>
            <a:chOff x="743332" y="578562"/>
            <a:chExt cx="2247189" cy="792088"/>
          </a:xfrm>
        </p:grpSpPr>
        <p:sp>
          <p:nvSpPr>
            <p:cNvPr id="6" name="Rektangel med rundade hörn 5"/>
            <p:cNvSpPr/>
            <p:nvPr/>
          </p:nvSpPr>
          <p:spPr>
            <a:xfrm>
              <a:off x="743332" y="578562"/>
              <a:ext cx="2232248" cy="792088"/>
            </a:xfrm>
            <a:prstGeom prst="roundRect">
              <a:avLst/>
            </a:prstGeom>
            <a:solidFill>
              <a:srgbClr val="83D0F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Platshållare för innehåll 2"/>
            <p:cNvSpPr txBox="1">
              <a:spLocks/>
            </p:cNvSpPr>
            <p:nvPr/>
          </p:nvSpPr>
          <p:spPr>
            <a:xfrm>
              <a:off x="758273" y="607421"/>
              <a:ext cx="2232248" cy="648073"/>
            </a:xfrm>
            <a:prstGeom prst="rect">
              <a:avLst/>
            </a:prstGeom>
          </p:spPr>
          <p:txBody>
            <a:bodyPr/>
            <a:lstStyle>
              <a:lvl1pPr marL="171450" indent="-171450" algn="l" defTabSz="685800" rtl="0" eaLnBrk="0" fontAlgn="base" hangingPunct="0">
                <a:lnSpc>
                  <a:spcPct val="100000"/>
                </a:lnSpc>
                <a:spcBef>
                  <a:spcPts val="750"/>
                </a:spcBef>
                <a:spcAft>
                  <a:spcPct val="0"/>
                </a:spcAft>
                <a:buFont typeface="Arial" panose="020B0604020202020204" pitchFamily="34" charset="0"/>
                <a:buChar char="•"/>
                <a:defRPr sz="1800" b="0" i="0" kern="1200">
                  <a:solidFill>
                    <a:schemeClr val="tx1"/>
                  </a:solidFill>
                  <a:latin typeface="Verdana"/>
                  <a:ea typeface="+mn-ea"/>
                  <a:cs typeface="Verdana"/>
                </a:defRPr>
              </a:lvl1pPr>
              <a:lvl2pPr marL="514350" indent="-171450" algn="l" defTabSz="685800" rtl="0" eaLnBrk="0" fontAlgn="base" hangingPunct="0">
                <a:lnSpc>
                  <a:spcPct val="10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0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v-SE" sz="4000" dirty="0" smtClean="0">
                  <a:solidFill>
                    <a:srgbClr val="000000"/>
                  </a:solidFill>
                </a:rPr>
                <a:t>Pass 3</a:t>
              </a:r>
              <a:endParaRPr lang="sv-SE" sz="4000" dirty="0">
                <a:solidFill>
                  <a:srgbClr val="000000"/>
                </a:solidFill>
              </a:endParaRPr>
            </a:p>
          </p:txBody>
        </p:sp>
      </p:grpSp>
      <p:pic>
        <p:nvPicPr>
          <p:cNvPr id="8" name="Bildobjekt 7" descr="En person siluet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772816"/>
            <a:ext cx="1556748" cy="4165438"/>
          </a:xfrm>
          <a:prstGeom prst="rect">
            <a:avLst/>
          </a:prstGeom>
          <a:effectLst>
            <a:outerShdw blurRad="76200" dir="18900000" sy="23000" kx="-1200000" algn="bl" rotWithShape="0">
              <a:prstClr val="black">
                <a:alpha val="20000"/>
              </a:prstClr>
            </a:outerShdw>
          </a:effectLst>
        </p:spPr>
      </p:pic>
      <p:sp>
        <p:nvSpPr>
          <p:cNvPr id="9"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22</a:t>
            </a:fld>
            <a:endParaRPr lang="sv-SE" altLang="sv-SE" dirty="0"/>
          </a:p>
        </p:txBody>
      </p:sp>
    </p:spTree>
    <p:extLst>
      <p:ext uri="{BB962C8B-B14F-4D97-AF65-F5344CB8AC3E}">
        <p14:creationId xmlns:p14="http://schemas.microsoft.com/office/powerpoint/2010/main" val="19387506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10000"/>
              </a:lnSpc>
            </a:pPr>
            <a:r>
              <a:rPr lang="sv-SE" sz="3200" dirty="0"/>
              <a:t>Vanliga reaktioner vid besked </a:t>
            </a:r>
            <a:br>
              <a:rPr lang="sv-SE" sz="3200" dirty="0"/>
            </a:br>
            <a:r>
              <a:rPr lang="sv-SE" sz="3200" dirty="0"/>
              <a:t>om kronisk sjukdom</a:t>
            </a:r>
            <a:endParaRPr lang="sv-SE" dirty="0"/>
          </a:p>
        </p:txBody>
      </p:sp>
      <p:sp>
        <p:nvSpPr>
          <p:cNvPr id="3" name="Platshållare för innehåll 2"/>
          <p:cNvSpPr>
            <a:spLocks noGrp="1"/>
          </p:cNvSpPr>
          <p:nvPr>
            <p:ph idx="1"/>
          </p:nvPr>
        </p:nvSpPr>
        <p:spPr/>
        <p:txBody>
          <a:bodyPr/>
          <a:lstStyle/>
          <a:p>
            <a:r>
              <a:rPr lang="sv-SE" dirty="0"/>
              <a:t>Bedövad, svårt att ta till sig</a:t>
            </a:r>
          </a:p>
          <a:p>
            <a:r>
              <a:rPr lang="sv-SE" dirty="0"/>
              <a:t>Börjar förstå, starka känslor</a:t>
            </a:r>
          </a:p>
          <a:p>
            <a:r>
              <a:rPr lang="sv-SE" dirty="0"/>
              <a:t>Bearbetning, vad innebär det här</a:t>
            </a:r>
          </a:p>
          <a:p>
            <a:r>
              <a:rPr lang="sv-SE" dirty="0"/>
              <a:t>Acceptans och vilja att gå </a:t>
            </a:r>
            <a:r>
              <a:rPr lang="sv-SE" dirty="0" smtClean="0"/>
              <a:t>vidare</a:t>
            </a:r>
            <a:endParaRPr lang="sv-SE" dirty="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23</a:t>
            </a:fld>
            <a:endParaRPr lang="sv-SE" altLang="sv-SE" dirty="0"/>
          </a:p>
        </p:txBody>
      </p:sp>
    </p:spTree>
    <p:extLst>
      <p:ext uri="{BB962C8B-B14F-4D97-AF65-F5344CB8AC3E}">
        <p14:creationId xmlns:p14="http://schemas.microsoft.com/office/powerpoint/2010/main" val="42189557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10000"/>
              </a:lnSpc>
            </a:pPr>
            <a:r>
              <a:rPr lang="sv-SE" dirty="0" smtClean="0"/>
              <a:t>Du kan göra mycket för att må bättre och orka mera</a:t>
            </a:r>
            <a:endParaRPr lang="sv-SE" dirty="0"/>
          </a:p>
        </p:txBody>
      </p:sp>
      <p:sp>
        <p:nvSpPr>
          <p:cNvPr id="3" name="Platshållare för innehåll 2"/>
          <p:cNvSpPr>
            <a:spLocks noGrp="1"/>
          </p:cNvSpPr>
          <p:nvPr>
            <p:ph idx="1"/>
          </p:nvPr>
        </p:nvSpPr>
        <p:spPr/>
        <p:txBody>
          <a:bodyPr/>
          <a:lstStyle/>
          <a:p>
            <a:pPr lvl="0"/>
            <a:r>
              <a:rPr lang="sv-SE" dirty="0"/>
              <a:t>Inte röka</a:t>
            </a:r>
          </a:p>
          <a:p>
            <a:pPr lvl="0"/>
            <a:r>
              <a:rPr lang="sv-SE" dirty="0" smtClean="0"/>
              <a:t>Undvik att sitta stilla i längre perioder</a:t>
            </a:r>
            <a:endParaRPr lang="sv-SE" dirty="0"/>
          </a:p>
          <a:p>
            <a:pPr lvl="0"/>
            <a:r>
              <a:rPr lang="sv-SE" dirty="0" smtClean="0"/>
              <a:t>Röra på sig, motionera och träna</a:t>
            </a:r>
          </a:p>
          <a:p>
            <a:r>
              <a:rPr lang="sv-SE" dirty="0"/>
              <a:t>Ta dina </a:t>
            </a:r>
            <a:r>
              <a:rPr lang="sv-SE" dirty="0" smtClean="0"/>
              <a:t>läkemedel på rätt sätt</a:t>
            </a:r>
          </a:p>
          <a:p>
            <a:pPr lvl="0"/>
            <a:r>
              <a:rPr lang="sv-SE" dirty="0" smtClean="0"/>
              <a:t>Ät bra mat</a:t>
            </a:r>
            <a:endParaRPr lang="sv-SE" dirty="0"/>
          </a:p>
          <a:p>
            <a:pPr lvl="0"/>
            <a:r>
              <a:rPr lang="sv-SE" dirty="0"/>
              <a:t>Varva utmaningar med återhämtning </a:t>
            </a:r>
            <a:endParaRPr lang="sv-SE" dirty="0" smtClean="0"/>
          </a:p>
          <a:p>
            <a:pPr lvl="0"/>
            <a:r>
              <a:rPr lang="sv-SE" dirty="0" smtClean="0"/>
              <a:t>Undvik situationer </a:t>
            </a:r>
            <a:r>
              <a:rPr lang="sv-SE" dirty="0"/>
              <a:t>som förvärrar KOL</a:t>
            </a:r>
          </a:p>
          <a:p>
            <a:pPr lvl="0"/>
            <a:r>
              <a:rPr lang="sv-SE" dirty="0" smtClean="0"/>
              <a:t>Behandla försämringstillstånd så snabbt som möjligt</a:t>
            </a:r>
            <a:endParaRPr lang="sv-SE" dirty="0"/>
          </a:p>
          <a:p>
            <a:endParaRPr lang="sv-SE" dirty="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24</a:t>
            </a:fld>
            <a:endParaRPr lang="sv-SE" altLang="sv-SE" dirty="0"/>
          </a:p>
        </p:txBody>
      </p:sp>
    </p:spTree>
    <p:extLst>
      <p:ext uri="{BB962C8B-B14F-4D97-AF65-F5344CB8AC3E}">
        <p14:creationId xmlns:p14="http://schemas.microsoft.com/office/powerpoint/2010/main" val="26146795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Bevisade effekter av fysisk träning</a:t>
            </a:r>
            <a:endParaRPr lang="sv-SE" dirty="0"/>
          </a:p>
        </p:txBody>
      </p:sp>
      <p:sp>
        <p:nvSpPr>
          <p:cNvPr id="3" name="Platshållare för innehåll 2"/>
          <p:cNvSpPr>
            <a:spLocks noGrp="1"/>
          </p:cNvSpPr>
          <p:nvPr>
            <p:ph idx="1"/>
          </p:nvPr>
        </p:nvSpPr>
        <p:spPr/>
        <p:txBody>
          <a:bodyPr/>
          <a:lstStyle/>
          <a:p>
            <a:pPr marL="0" indent="0">
              <a:buNone/>
              <a:tabLst>
                <a:tab pos="355600" algn="l"/>
              </a:tabLst>
            </a:pPr>
            <a:r>
              <a:rPr lang="sv-SE" b="1" dirty="0" smtClean="0">
                <a:solidFill>
                  <a:srgbClr val="0092D2"/>
                </a:solidFill>
              </a:rPr>
              <a:t>+</a:t>
            </a:r>
            <a:r>
              <a:rPr lang="sv-SE" dirty="0" smtClean="0"/>
              <a:t>	Ökad livskvalitet</a:t>
            </a:r>
            <a:endParaRPr lang="sv-SE" dirty="0"/>
          </a:p>
          <a:p>
            <a:pPr marL="0" indent="0">
              <a:buNone/>
              <a:tabLst>
                <a:tab pos="355600" algn="l"/>
              </a:tabLst>
            </a:pPr>
            <a:r>
              <a:rPr lang="sv-SE" b="1" dirty="0">
                <a:solidFill>
                  <a:srgbClr val="0092D2"/>
                </a:solidFill>
              </a:rPr>
              <a:t>+</a:t>
            </a:r>
            <a:r>
              <a:rPr lang="sv-SE" dirty="0"/>
              <a:t>	Bättre </a:t>
            </a:r>
            <a:r>
              <a:rPr lang="sv-SE" dirty="0" smtClean="0"/>
              <a:t>fysisk förmåga</a:t>
            </a:r>
            <a:endParaRPr lang="sv-SE" dirty="0"/>
          </a:p>
          <a:p>
            <a:pPr marL="0" indent="0">
              <a:buNone/>
              <a:tabLst>
                <a:tab pos="355600" algn="l"/>
              </a:tabLst>
            </a:pPr>
            <a:r>
              <a:rPr lang="sv-SE" b="1" dirty="0">
                <a:solidFill>
                  <a:srgbClr val="0092D2"/>
                </a:solidFill>
              </a:rPr>
              <a:t>+</a:t>
            </a:r>
            <a:r>
              <a:rPr lang="sv-SE" dirty="0"/>
              <a:t>	Ökad </a:t>
            </a:r>
            <a:r>
              <a:rPr lang="sv-SE" dirty="0" smtClean="0"/>
              <a:t>muskelstyrka</a:t>
            </a:r>
            <a:endParaRPr lang="sv-SE" dirty="0"/>
          </a:p>
          <a:p>
            <a:pPr marL="0" indent="0">
              <a:buNone/>
              <a:tabLst>
                <a:tab pos="355600" algn="l"/>
              </a:tabLst>
            </a:pPr>
            <a:r>
              <a:rPr lang="sv-SE" b="1" dirty="0">
                <a:solidFill>
                  <a:srgbClr val="0092D2"/>
                </a:solidFill>
              </a:rPr>
              <a:t>+</a:t>
            </a:r>
            <a:r>
              <a:rPr lang="sv-SE" dirty="0"/>
              <a:t>	Ökat </a:t>
            </a:r>
            <a:r>
              <a:rPr lang="sv-SE" dirty="0" smtClean="0"/>
              <a:t>maximalt </a:t>
            </a:r>
            <a:r>
              <a:rPr lang="sv-SE" dirty="0"/>
              <a:t>syreupptag</a:t>
            </a:r>
          </a:p>
          <a:p>
            <a:pPr marL="0" indent="0">
              <a:lnSpc>
                <a:spcPct val="140000"/>
              </a:lnSpc>
              <a:spcBef>
                <a:spcPts val="1600"/>
              </a:spcBef>
              <a:buNone/>
            </a:pPr>
            <a:r>
              <a:rPr lang="sv-SE" b="1" dirty="0" smtClean="0">
                <a:solidFill>
                  <a:srgbClr val="0092D2"/>
                </a:solidFill>
              </a:rPr>
              <a:t>= Ett </a:t>
            </a:r>
            <a:r>
              <a:rPr lang="sv-SE" b="1" dirty="0">
                <a:solidFill>
                  <a:srgbClr val="0092D2"/>
                </a:solidFill>
              </a:rPr>
              <a:t>längre liv med en bättre </a:t>
            </a:r>
            <a:r>
              <a:rPr lang="sv-SE" b="1" dirty="0" smtClean="0">
                <a:solidFill>
                  <a:srgbClr val="0092D2"/>
                </a:solidFill>
              </a:rPr>
              <a:t>vardag!</a:t>
            </a:r>
            <a:endParaRPr lang="sv-SE" b="1" dirty="0">
              <a:solidFill>
                <a:srgbClr val="0092D2"/>
              </a:solidFill>
            </a:endParaRPr>
          </a:p>
          <a:p>
            <a:endParaRPr lang="sv-SE" dirty="0"/>
          </a:p>
        </p:txBody>
      </p:sp>
      <p:cxnSp>
        <p:nvCxnSpPr>
          <p:cNvPr id="7" name="Rak 6"/>
          <p:cNvCxnSpPr/>
          <p:nvPr/>
        </p:nvCxnSpPr>
        <p:spPr>
          <a:xfrm>
            <a:off x="611560" y="3772107"/>
            <a:ext cx="5544616"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Bildobjekt 5" descr="Man peka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700808"/>
            <a:ext cx="2070006" cy="4482544"/>
          </a:xfrm>
          <a:prstGeom prst="rect">
            <a:avLst/>
          </a:prstGeom>
          <a:effectLst>
            <a:outerShdw blurRad="76200" dir="18900000" sy="23000" kx="-1200000" algn="bl" rotWithShape="0">
              <a:prstClr val="black">
                <a:alpha val="20000"/>
              </a:prstClr>
            </a:outerShdw>
          </a:effectLst>
        </p:spPr>
      </p:pic>
      <p:sp>
        <p:nvSpPr>
          <p:cNvPr id="8"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25</a:t>
            </a:fld>
            <a:endParaRPr lang="sv-SE" altLang="sv-SE" dirty="0"/>
          </a:p>
        </p:txBody>
      </p:sp>
    </p:spTree>
    <p:extLst>
      <p:ext uri="{BB962C8B-B14F-4D97-AF65-F5344CB8AC3E}">
        <p14:creationId xmlns:p14="http://schemas.microsoft.com/office/powerpoint/2010/main" val="19364301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10000"/>
              </a:lnSpc>
            </a:pPr>
            <a:r>
              <a:rPr lang="sv-SE" b="1" dirty="0" smtClean="0">
                <a:solidFill>
                  <a:srgbClr val="0092D2"/>
                </a:solidFill>
              </a:rPr>
              <a:t>Uppgift 5: </a:t>
            </a:r>
            <a:r>
              <a:rPr lang="sv-SE" dirty="0" smtClean="0"/>
              <a:t>Vad är viktigast för mig </a:t>
            </a:r>
            <a:br>
              <a:rPr lang="sv-SE" dirty="0" smtClean="0"/>
            </a:br>
            <a:r>
              <a:rPr lang="sv-SE" dirty="0" smtClean="0"/>
              <a:t>och min KOL?</a:t>
            </a:r>
            <a:endParaRPr lang="sv-SE" dirty="0"/>
          </a:p>
        </p:txBody>
      </p:sp>
      <p:grpSp>
        <p:nvGrpSpPr>
          <p:cNvPr id="16" name="Grupp 15"/>
          <p:cNvGrpSpPr/>
          <p:nvPr/>
        </p:nvGrpSpPr>
        <p:grpSpPr>
          <a:xfrm>
            <a:off x="3586647" y="1916832"/>
            <a:ext cx="2901792" cy="3753864"/>
            <a:chOff x="3481454" y="1916832"/>
            <a:chExt cx="2901792" cy="3753864"/>
          </a:xfrm>
        </p:grpSpPr>
        <p:sp>
          <p:nvSpPr>
            <p:cNvPr id="7" name="Vikt hörn 6"/>
            <p:cNvSpPr/>
            <p:nvPr/>
          </p:nvSpPr>
          <p:spPr>
            <a:xfrm rot="1115698">
              <a:off x="3481454" y="1916832"/>
              <a:ext cx="2746730" cy="3753864"/>
            </a:xfrm>
            <a:prstGeom prst="foldedCorner">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5" name="Grupp 14"/>
            <p:cNvGrpSpPr/>
            <p:nvPr/>
          </p:nvGrpSpPr>
          <p:grpSpPr>
            <a:xfrm>
              <a:off x="3494741" y="2456437"/>
              <a:ext cx="2888505" cy="2326358"/>
              <a:chOff x="3494741" y="2456437"/>
              <a:chExt cx="2888505" cy="2326358"/>
            </a:xfrm>
          </p:grpSpPr>
          <p:cxnSp>
            <p:nvCxnSpPr>
              <p:cNvPr id="8" name="Rak 7"/>
              <p:cNvCxnSpPr/>
              <p:nvPr/>
            </p:nvCxnSpPr>
            <p:spPr>
              <a:xfrm rot="1115698">
                <a:off x="4277420" y="2456437"/>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 name="Rak 8"/>
              <p:cNvCxnSpPr/>
              <p:nvPr/>
            </p:nvCxnSpPr>
            <p:spPr>
              <a:xfrm rot="1115698">
                <a:off x="4146973" y="2844163"/>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rot="1115698">
                <a:off x="4016527" y="3231890"/>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rot="1115698">
                <a:off x="3886080" y="3619617"/>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rot="1115698">
                <a:off x="3755634" y="4007342"/>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rot="1115698">
                <a:off x="3625187" y="4395069"/>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4" name="Rak 13"/>
              <p:cNvCxnSpPr/>
              <p:nvPr/>
            </p:nvCxnSpPr>
            <p:spPr>
              <a:xfrm rot="1115698">
                <a:off x="3494741" y="4782795"/>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extruta 2"/>
          <p:cNvSpPr txBox="1"/>
          <p:nvPr/>
        </p:nvSpPr>
        <p:spPr>
          <a:xfrm>
            <a:off x="9533467" y="2506133"/>
            <a:ext cx="184666" cy="369332"/>
          </a:xfrm>
          <a:prstGeom prst="rect">
            <a:avLst/>
          </a:prstGeom>
          <a:noFill/>
        </p:spPr>
        <p:txBody>
          <a:bodyPr wrap="none" rtlCol="0">
            <a:spAutoFit/>
          </a:bodyPr>
          <a:lstStyle/>
          <a:p>
            <a:endParaRPr lang="sv-SE" dirty="0"/>
          </a:p>
        </p:txBody>
      </p:sp>
      <p:sp>
        <p:nvSpPr>
          <p:cNvPr id="17"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26</a:t>
            </a:fld>
            <a:endParaRPr lang="sv-SE" altLang="sv-SE" dirty="0"/>
          </a:p>
        </p:txBody>
      </p:sp>
    </p:spTree>
    <p:extLst>
      <p:ext uri="{BB962C8B-B14F-4D97-AF65-F5344CB8AC3E}">
        <p14:creationId xmlns:p14="http://schemas.microsoft.com/office/powerpoint/2010/main" val="40062783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rgbClr val="0092D2"/>
                </a:solidFill>
              </a:rPr>
              <a:t>Till sist: </a:t>
            </a:r>
            <a:r>
              <a:rPr lang="sv-SE" dirty="0"/>
              <a:t>Tankar för dagen</a:t>
            </a:r>
          </a:p>
        </p:txBody>
      </p:sp>
      <p:sp>
        <p:nvSpPr>
          <p:cNvPr id="6" name="Platshållare för innehåll 2"/>
          <p:cNvSpPr txBox="1">
            <a:spLocks/>
          </p:cNvSpPr>
          <p:nvPr/>
        </p:nvSpPr>
        <p:spPr bwMode="auto">
          <a:xfrm>
            <a:off x="628650" y="1825625"/>
            <a:ext cx="7886700" cy="117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defTabSz="685800" rtl="0" eaLnBrk="0" fontAlgn="base" hangingPunct="0">
              <a:lnSpc>
                <a:spcPct val="110000"/>
              </a:lnSpc>
              <a:spcBef>
                <a:spcPts val="1000"/>
              </a:spcBef>
              <a:spcAft>
                <a:spcPct val="0"/>
              </a:spcAft>
              <a:buFont typeface="Arial" panose="020B0604020202020204" pitchFamily="34" charset="0"/>
              <a:buChar char="•"/>
              <a:defRPr sz="2000" b="0" i="0" kern="1200">
                <a:solidFill>
                  <a:schemeClr val="tx1"/>
                </a:solidFill>
                <a:latin typeface="Verdana"/>
                <a:ea typeface="+mn-ea"/>
                <a:cs typeface="Verdana"/>
              </a:defRPr>
            </a:lvl1pPr>
            <a:lvl2pPr marL="714375" indent="-371475"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1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dirty="0"/>
              <a:t>Vad i dagens träff var nytt för dig</a:t>
            </a:r>
            <a:r>
              <a:rPr lang="sv-SE" dirty="0" smtClean="0"/>
              <a:t>?</a:t>
            </a:r>
          </a:p>
        </p:txBody>
      </p:sp>
      <p:pic>
        <p:nvPicPr>
          <p:cNvPr id="3" name="Bildobjekt 2" descr="Kvinna ga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52120" y="1124744"/>
            <a:ext cx="1989700" cy="4823516"/>
          </a:xfrm>
          <a:prstGeom prst="rect">
            <a:avLst/>
          </a:prstGeom>
          <a:effectLst>
            <a:outerShdw blurRad="76200" dir="18900000" sy="23000" kx="-1200000" algn="bl" rotWithShape="0">
              <a:prstClr val="black">
                <a:alpha val="20000"/>
              </a:prstClr>
            </a:outerShdw>
          </a:effectLst>
        </p:spPr>
      </p:pic>
      <p:sp>
        <p:nvSpPr>
          <p:cNvPr id="8"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27</a:t>
            </a:fld>
            <a:endParaRPr lang="sv-SE" altLang="sv-SE" dirty="0"/>
          </a:p>
        </p:txBody>
      </p:sp>
    </p:spTree>
    <p:extLst>
      <p:ext uri="{BB962C8B-B14F-4D97-AF65-F5344CB8AC3E}">
        <p14:creationId xmlns:p14="http://schemas.microsoft.com/office/powerpoint/2010/main" val="21059352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709531"/>
            <a:ext cx="7886700" cy="1325563"/>
          </a:xfrm>
        </p:spPr>
        <p:txBody>
          <a:bodyPr/>
          <a:lstStyle/>
          <a:p>
            <a:pPr>
              <a:lnSpc>
                <a:spcPct val="120000"/>
              </a:lnSpc>
            </a:pPr>
            <a:r>
              <a:rPr lang="sv-SE" dirty="0"/>
              <a:t>Introduktion</a:t>
            </a:r>
          </a:p>
        </p:txBody>
      </p:sp>
      <p:grpSp>
        <p:nvGrpSpPr>
          <p:cNvPr id="4" name="Grupp 3"/>
          <p:cNvGrpSpPr/>
          <p:nvPr/>
        </p:nvGrpSpPr>
        <p:grpSpPr>
          <a:xfrm>
            <a:off x="743332" y="578562"/>
            <a:ext cx="2247189" cy="792088"/>
            <a:chOff x="743332" y="578562"/>
            <a:chExt cx="2247189" cy="792088"/>
          </a:xfrm>
        </p:grpSpPr>
        <p:sp>
          <p:nvSpPr>
            <p:cNvPr id="12" name="Rektangel med rundade hörn 11"/>
            <p:cNvSpPr/>
            <p:nvPr/>
          </p:nvSpPr>
          <p:spPr>
            <a:xfrm>
              <a:off x="743332" y="578562"/>
              <a:ext cx="2232248" cy="792088"/>
            </a:xfrm>
            <a:prstGeom prst="roundRect">
              <a:avLst/>
            </a:prstGeom>
            <a:solidFill>
              <a:srgbClr val="83D0F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Platshållare för innehåll 2"/>
            <p:cNvSpPr txBox="1">
              <a:spLocks/>
            </p:cNvSpPr>
            <p:nvPr/>
          </p:nvSpPr>
          <p:spPr>
            <a:xfrm>
              <a:off x="758273" y="607421"/>
              <a:ext cx="2232248" cy="648073"/>
            </a:xfrm>
            <a:prstGeom prst="rect">
              <a:avLst/>
            </a:prstGeom>
          </p:spPr>
          <p:txBody>
            <a:bodyPr/>
            <a:lstStyle>
              <a:lvl1pPr marL="171450" indent="-171450" algn="l" defTabSz="685800" rtl="0" eaLnBrk="0" fontAlgn="base" hangingPunct="0">
                <a:lnSpc>
                  <a:spcPct val="100000"/>
                </a:lnSpc>
                <a:spcBef>
                  <a:spcPts val="750"/>
                </a:spcBef>
                <a:spcAft>
                  <a:spcPct val="0"/>
                </a:spcAft>
                <a:buFont typeface="Arial" panose="020B0604020202020204" pitchFamily="34" charset="0"/>
                <a:buChar char="•"/>
                <a:defRPr sz="1800" b="0" i="0" kern="1200">
                  <a:solidFill>
                    <a:schemeClr val="tx1"/>
                  </a:solidFill>
                  <a:latin typeface="Verdana"/>
                  <a:ea typeface="+mn-ea"/>
                  <a:cs typeface="Verdana"/>
                </a:defRPr>
              </a:lvl1pPr>
              <a:lvl2pPr marL="514350" indent="-171450" algn="l" defTabSz="685800" rtl="0" eaLnBrk="0" fontAlgn="base" hangingPunct="0">
                <a:lnSpc>
                  <a:spcPct val="10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0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v-SE" sz="4000" dirty="0" smtClean="0">
                  <a:solidFill>
                    <a:srgbClr val="000000"/>
                  </a:solidFill>
                </a:rPr>
                <a:t>Pass 1</a:t>
              </a:r>
              <a:endParaRPr lang="sv-SE" sz="4000" dirty="0">
                <a:solidFill>
                  <a:srgbClr val="000000"/>
                </a:solidFill>
              </a:endParaRPr>
            </a:p>
          </p:txBody>
        </p:sp>
      </p:grpSp>
      <p:grpSp>
        <p:nvGrpSpPr>
          <p:cNvPr id="3" name="Grupp 2"/>
          <p:cNvGrpSpPr/>
          <p:nvPr/>
        </p:nvGrpSpPr>
        <p:grpSpPr>
          <a:xfrm>
            <a:off x="3903663" y="836712"/>
            <a:ext cx="3236612" cy="5180512"/>
            <a:chOff x="3779912" y="746155"/>
            <a:chExt cx="3529165" cy="5722378"/>
          </a:xfrm>
        </p:grpSpPr>
        <p:pic>
          <p:nvPicPr>
            <p:cNvPr id="8" name="Bildobjekt 7" descr="Man med skyl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331" y="746155"/>
              <a:ext cx="3512746" cy="5722378"/>
            </a:xfrm>
            <a:prstGeom prst="rect">
              <a:avLst/>
            </a:prstGeom>
          </p:spPr>
        </p:pic>
        <p:sp>
          <p:nvSpPr>
            <p:cNvPr id="22" name="textruta 21"/>
            <p:cNvSpPr txBox="1"/>
            <p:nvPr/>
          </p:nvSpPr>
          <p:spPr>
            <a:xfrm>
              <a:off x="3779912" y="1916832"/>
              <a:ext cx="2736304" cy="1121898"/>
            </a:xfrm>
            <a:prstGeom prst="rect">
              <a:avLst/>
            </a:prstGeom>
            <a:noFill/>
          </p:spPr>
          <p:txBody>
            <a:bodyPr wrap="square" rtlCol="0">
              <a:spAutoFit/>
            </a:bodyPr>
            <a:lstStyle/>
            <a:p>
              <a:pPr algn="ctr"/>
              <a:r>
                <a:rPr lang="sv-SE" sz="2000" dirty="0" smtClean="0">
                  <a:solidFill>
                    <a:schemeClr val="bg1"/>
                  </a:solidFill>
                  <a:latin typeface="Verdana"/>
                  <a:cs typeface="Verdana"/>
                </a:rPr>
                <a:t>Välkommen </a:t>
              </a:r>
              <a:br>
                <a:rPr lang="sv-SE" sz="2000" dirty="0" smtClean="0">
                  <a:solidFill>
                    <a:schemeClr val="bg1"/>
                  </a:solidFill>
                  <a:latin typeface="Verdana"/>
                  <a:cs typeface="Verdana"/>
                </a:rPr>
              </a:br>
              <a:r>
                <a:rPr lang="sv-SE" sz="2000" dirty="0" smtClean="0">
                  <a:solidFill>
                    <a:schemeClr val="bg1"/>
                  </a:solidFill>
                  <a:latin typeface="Verdana"/>
                  <a:cs typeface="Verdana"/>
                </a:rPr>
                <a:t>till </a:t>
              </a:r>
              <a:br>
                <a:rPr lang="sv-SE" sz="2000" dirty="0" smtClean="0">
                  <a:solidFill>
                    <a:schemeClr val="bg1"/>
                  </a:solidFill>
                  <a:latin typeface="Verdana"/>
                  <a:cs typeface="Verdana"/>
                </a:rPr>
              </a:br>
              <a:r>
                <a:rPr lang="sv-SE" sz="2000" dirty="0" smtClean="0">
                  <a:solidFill>
                    <a:schemeClr val="bg1"/>
                  </a:solidFill>
                  <a:latin typeface="Verdana"/>
                  <a:cs typeface="Verdana"/>
                </a:rPr>
                <a:t>Aktiv med KOL</a:t>
              </a:r>
              <a:r>
                <a:rPr lang="sv-SE" sz="2000" dirty="0" smtClean="0">
                  <a:solidFill>
                    <a:schemeClr val="bg1"/>
                  </a:solidFill>
                </a:rPr>
                <a:t>!</a:t>
              </a:r>
              <a:endParaRPr lang="sv-SE" sz="2000" dirty="0">
                <a:solidFill>
                  <a:schemeClr val="bg1"/>
                </a:solidFill>
              </a:endParaRPr>
            </a:p>
          </p:txBody>
        </p:sp>
      </p:grpSp>
      <p:sp>
        <p:nvSpPr>
          <p:cNvPr id="9"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3</a:t>
            </a:fld>
            <a:endParaRPr lang="sv-SE" altLang="sv-SE" dirty="0"/>
          </a:p>
        </p:txBody>
      </p:sp>
    </p:spTree>
    <p:extLst>
      <p:ext uri="{BB962C8B-B14F-4D97-AF65-F5344CB8AC3E}">
        <p14:creationId xmlns:p14="http://schemas.microsoft.com/office/powerpoint/2010/main" val="4029873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92D2"/>
                </a:solidFill>
              </a:rPr>
              <a:t>Uppgift 1: </a:t>
            </a:r>
            <a:r>
              <a:rPr lang="sv-SE" dirty="0" smtClean="0"/>
              <a:t>Presentation av deltagarna</a:t>
            </a:r>
            <a:endParaRPr lang="sv-SE" dirty="0"/>
          </a:p>
        </p:txBody>
      </p:sp>
      <p:sp>
        <p:nvSpPr>
          <p:cNvPr id="3" name="Platshållare för innehåll 2"/>
          <p:cNvSpPr>
            <a:spLocks noGrp="1"/>
          </p:cNvSpPr>
          <p:nvPr>
            <p:ph idx="1"/>
          </p:nvPr>
        </p:nvSpPr>
        <p:spPr/>
        <p:txBody>
          <a:bodyPr/>
          <a:lstStyle/>
          <a:p>
            <a:pPr lvl="0"/>
            <a:r>
              <a:rPr lang="sv-SE" dirty="0" smtClean="0"/>
              <a:t>Vad </a:t>
            </a:r>
            <a:r>
              <a:rPr lang="sv-SE" dirty="0"/>
              <a:t>heter du?</a:t>
            </a:r>
          </a:p>
          <a:p>
            <a:pPr lvl="0"/>
            <a:r>
              <a:rPr lang="sv-SE" dirty="0"/>
              <a:t>Hur länge har du haft KOL?</a:t>
            </a:r>
          </a:p>
          <a:p>
            <a:pPr lvl="0"/>
            <a:r>
              <a:rPr lang="sv-SE" dirty="0"/>
              <a:t>Vad tycker du är svårast/jobbigast med KOL?</a:t>
            </a:r>
          </a:p>
          <a:p>
            <a:pPr lvl="0"/>
            <a:r>
              <a:rPr lang="sv-SE" dirty="0"/>
              <a:t>Vad i vardagen ger dig mest energi?</a:t>
            </a:r>
          </a:p>
          <a:p>
            <a:pPr lvl="0"/>
            <a:r>
              <a:rPr lang="sv-SE" dirty="0"/>
              <a:t>Vad </a:t>
            </a:r>
            <a:r>
              <a:rPr lang="sv-SE" dirty="0" smtClean="0"/>
              <a:t>förväntar </a:t>
            </a:r>
            <a:r>
              <a:rPr lang="sv-SE" dirty="0"/>
              <a:t>du dig av </a:t>
            </a:r>
            <a:r>
              <a:rPr lang="sv-SE" dirty="0" smtClean="0"/>
              <a:t>utbildningen?</a:t>
            </a:r>
            <a:endParaRPr lang="sv-SE" dirty="0"/>
          </a:p>
          <a:p>
            <a:pPr marL="0" indent="0">
              <a:buNone/>
            </a:pPr>
            <a:endParaRPr lang="sv-SE" dirty="0"/>
          </a:p>
          <a:p>
            <a:endParaRPr lang="sv-SE" dirty="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4</a:t>
            </a:fld>
            <a:endParaRPr lang="sv-SE" altLang="sv-SE" dirty="0"/>
          </a:p>
        </p:txBody>
      </p:sp>
    </p:spTree>
    <p:extLst>
      <p:ext uri="{BB962C8B-B14F-4D97-AF65-F5344CB8AC3E}">
        <p14:creationId xmlns:p14="http://schemas.microsoft.com/office/powerpoint/2010/main" val="18107091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Aktiv med KOL</a:t>
            </a:r>
          </a:p>
        </p:txBody>
      </p:sp>
      <p:sp>
        <p:nvSpPr>
          <p:cNvPr id="3" name="Platshållare för innehåll 2"/>
          <p:cNvSpPr>
            <a:spLocks noGrp="1"/>
          </p:cNvSpPr>
          <p:nvPr>
            <p:ph idx="1"/>
          </p:nvPr>
        </p:nvSpPr>
        <p:spPr>
          <a:xfrm>
            <a:off x="628650" y="1734674"/>
            <a:ext cx="7886700" cy="2611487"/>
          </a:xfrm>
        </p:spPr>
        <p:txBody>
          <a:bodyPr/>
          <a:lstStyle/>
          <a:p>
            <a:pPr marL="0" indent="0">
              <a:lnSpc>
                <a:spcPct val="150000"/>
              </a:lnSpc>
              <a:buNone/>
            </a:pPr>
            <a:r>
              <a:rPr lang="sv-SE" dirty="0"/>
              <a:t>Vi </a:t>
            </a:r>
            <a:r>
              <a:rPr lang="sv-SE" dirty="0" smtClean="0"/>
              <a:t>vill genom </a:t>
            </a:r>
            <a:r>
              <a:rPr lang="sv-SE" b="1" dirty="0">
                <a:solidFill>
                  <a:srgbClr val="0092D2"/>
                </a:solidFill>
              </a:rPr>
              <a:t>kunskap</a:t>
            </a:r>
            <a:r>
              <a:rPr lang="sv-SE" dirty="0"/>
              <a:t> </a:t>
            </a:r>
            <a:r>
              <a:rPr lang="sv-SE" dirty="0" smtClean="0"/>
              <a:t>skapa </a:t>
            </a:r>
            <a:r>
              <a:rPr lang="sv-SE" b="1" dirty="0">
                <a:solidFill>
                  <a:srgbClr val="0092D2"/>
                </a:solidFill>
              </a:rPr>
              <a:t>motivation</a:t>
            </a:r>
            <a:r>
              <a:rPr lang="sv-SE" dirty="0">
                <a:solidFill>
                  <a:srgbClr val="00B050"/>
                </a:solidFill>
              </a:rPr>
              <a:t> </a:t>
            </a:r>
            <a:r>
              <a:rPr lang="sv-SE" dirty="0" smtClean="0">
                <a:solidFill>
                  <a:srgbClr val="00B050"/>
                </a:solidFill>
              </a:rPr>
              <a:t/>
            </a:r>
            <a:br>
              <a:rPr lang="sv-SE" dirty="0" smtClean="0">
                <a:solidFill>
                  <a:srgbClr val="00B050"/>
                </a:solidFill>
              </a:rPr>
            </a:br>
            <a:r>
              <a:rPr lang="sv-SE" dirty="0" smtClean="0"/>
              <a:t>till </a:t>
            </a:r>
            <a:r>
              <a:rPr lang="sv-SE" b="1" dirty="0">
                <a:solidFill>
                  <a:srgbClr val="0092D2"/>
                </a:solidFill>
              </a:rPr>
              <a:t>förändringar</a:t>
            </a:r>
            <a:r>
              <a:rPr lang="sv-SE" dirty="0"/>
              <a:t> </a:t>
            </a:r>
            <a:r>
              <a:rPr lang="sv-SE" dirty="0" smtClean="0"/>
              <a:t>i </a:t>
            </a:r>
            <a:r>
              <a:rPr lang="sv-SE" dirty="0"/>
              <a:t>vardagen </a:t>
            </a:r>
            <a:r>
              <a:rPr lang="sv-SE" dirty="0" smtClean="0"/>
              <a:t>som </a:t>
            </a:r>
            <a:r>
              <a:rPr lang="sv-SE" dirty="0"/>
              <a:t>ger </a:t>
            </a:r>
            <a:r>
              <a:rPr lang="sv-SE" dirty="0" smtClean="0"/>
              <a:t>dig</a:t>
            </a:r>
            <a:br>
              <a:rPr lang="sv-SE" dirty="0" smtClean="0"/>
            </a:br>
            <a:r>
              <a:rPr lang="sv-SE" dirty="0" smtClean="0"/>
              <a:t>långsiktiga </a:t>
            </a:r>
            <a:r>
              <a:rPr lang="sv-SE" b="1" dirty="0" smtClean="0">
                <a:solidFill>
                  <a:srgbClr val="0092D2"/>
                </a:solidFill>
              </a:rPr>
              <a:t>hälsovinster</a:t>
            </a:r>
            <a:r>
              <a:rPr lang="sv-SE" dirty="0" smtClean="0"/>
              <a:t>.</a:t>
            </a:r>
            <a:endParaRPr lang="sv-SE" dirty="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5</a:t>
            </a:fld>
            <a:endParaRPr lang="sv-SE" altLang="sv-SE" dirty="0"/>
          </a:p>
        </p:txBody>
      </p:sp>
    </p:spTree>
    <p:extLst>
      <p:ext uri="{BB962C8B-B14F-4D97-AF65-F5344CB8AC3E}">
        <p14:creationId xmlns:p14="http://schemas.microsoft.com/office/powerpoint/2010/main" val="38311969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lått streck_SKISS_3346483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404" flipV="1">
            <a:off x="542767" y="1237646"/>
            <a:ext cx="959562" cy="151132"/>
          </a:xfrm>
          <a:prstGeom prst="rect">
            <a:avLst/>
          </a:prstGeom>
        </p:spPr>
      </p:pic>
      <p:sp>
        <p:nvSpPr>
          <p:cNvPr id="2" name="Rubrik 1"/>
          <p:cNvSpPr>
            <a:spLocks noGrp="1"/>
          </p:cNvSpPr>
          <p:nvPr>
            <p:ph type="title"/>
          </p:nvPr>
        </p:nvSpPr>
        <p:spPr/>
        <p:txBody>
          <a:bodyPr/>
          <a:lstStyle/>
          <a:p>
            <a:r>
              <a:rPr lang="sv-SE" b="1" dirty="0">
                <a:solidFill>
                  <a:srgbClr val="0092D2"/>
                </a:solidFill>
              </a:rPr>
              <a:t>Du</a:t>
            </a:r>
            <a:r>
              <a:rPr lang="sv-SE" dirty="0"/>
              <a:t> är </a:t>
            </a:r>
            <a:r>
              <a:rPr lang="sv-SE" dirty="0" smtClean="0"/>
              <a:t>huvudpersonen</a:t>
            </a:r>
            <a:endParaRPr lang="sv-SE" dirty="0"/>
          </a:p>
        </p:txBody>
      </p:sp>
      <p:sp>
        <p:nvSpPr>
          <p:cNvPr id="3" name="Platshållare för innehåll 2"/>
          <p:cNvSpPr>
            <a:spLocks noGrp="1"/>
          </p:cNvSpPr>
          <p:nvPr>
            <p:ph idx="1"/>
          </p:nvPr>
        </p:nvSpPr>
        <p:spPr>
          <a:xfrm>
            <a:off x="628650" y="1825625"/>
            <a:ext cx="7886700" cy="3835623"/>
          </a:xfrm>
        </p:spPr>
        <p:txBody>
          <a:bodyPr/>
          <a:lstStyle/>
          <a:p>
            <a:pPr marL="0" indent="0">
              <a:buNone/>
            </a:pPr>
            <a:r>
              <a:rPr lang="sv-SE" b="1" dirty="0">
                <a:solidFill>
                  <a:srgbClr val="0092D2"/>
                </a:solidFill>
              </a:rPr>
              <a:t>Utbildningen bygger på:</a:t>
            </a:r>
          </a:p>
          <a:p>
            <a:r>
              <a:rPr lang="sv-SE" dirty="0"/>
              <a:t>Vilja till förändring</a:t>
            </a:r>
          </a:p>
          <a:p>
            <a:r>
              <a:rPr lang="sv-SE" dirty="0"/>
              <a:t>Delaktighet</a:t>
            </a:r>
          </a:p>
          <a:p>
            <a:r>
              <a:rPr lang="sv-SE" dirty="0"/>
              <a:t>Mod att </a:t>
            </a:r>
            <a:r>
              <a:rPr lang="sv-SE" dirty="0" smtClean="0"/>
              <a:t>pröva </a:t>
            </a:r>
            <a:r>
              <a:rPr lang="sv-SE" dirty="0"/>
              <a:t>nytt</a:t>
            </a:r>
          </a:p>
          <a:p>
            <a:pPr marL="0" indent="0">
              <a:buNone/>
            </a:pPr>
            <a:endParaRPr lang="sv-SE" dirty="0"/>
          </a:p>
          <a:p>
            <a:pPr marL="0" indent="0">
              <a:buNone/>
            </a:pPr>
            <a:r>
              <a:rPr lang="sv-SE" b="1" dirty="0">
                <a:solidFill>
                  <a:srgbClr val="0092D2"/>
                </a:solidFill>
              </a:rPr>
              <a:t>M</a:t>
            </a:r>
            <a:r>
              <a:rPr lang="sv-SE" b="1" dirty="0" smtClean="0">
                <a:solidFill>
                  <a:srgbClr val="0092D2"/>
                </a:solidFill>
              </a:rPr>
              <a:t>ålet är:</a:t>
            </a:r>
            <a:endParaRPr lang="sv-SE" b="1" dirty="0">
              <a:solidFill>
                <a:srgbClr val="0092D2"/>
              </a:solidFill>
            </a:endParaRPr>
          </a:p>
          <a:p>
            <a:r>
              <a:rPr lang="sv-SE" dirty="0"/>
              <a:t>Kunskap och nya vanor för ett bättre liv med </a:t>
            </a:r>
            <a:r>
              <a:rPr lang="sv-SE" dirty="0" smtClean="0"/>
              <a:t>KOL</a:t>
            </a:r>
            <a:endParaRPr lang="sv-SE" dirty="0"/>
          </a:p>
        </p:txBody>
      </p:sp>
      <p:sp>
        <p:nvSpPr>
          <p:cNvPr id="6"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6</a:t>
            </a:fld>
            <a:endParaRPr lang="sv-SE" altLang="sv-SE" dirty="0"/>
          </a:p>
        </p:txBody>
      </p:sp>
    </p:spTree>
    <p:extLst>
      <p:ext uri="{BB962C8B-B14F-4D97-AF65-F5344CB8AC3E}">
        <p14:creationId xmlns:p14="http://schemas.microsoft.com/office/powerpoint/2010/main" val="4213700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Fyra träffar</a:t>
            </a:r>
          </a:p>
        </p:txBody>
      </p:sp>
      <p:sp>
        <p:nvSpPr>
          <p:cNvPr id="3" name="Platshållare för innehåll 2"/>
          <p:cNvSpPr>
            <a:spLocks noGrp="1"/>
          </p:cNvSpPr>
          <p:nvPr>
            <p:ph idx="1"/>
          </p:nvPr>
        </p:nvSpPr>
        <p:spPr/>
        <p:txBody>
          <a:bodyPr/>
          <a:lstStyle/>
          <a:p>
            <a:pPr marL="0" indent="0">
              <a:buNone/>
            </a:pPr>
            <a:r>
              <a:rPr lang="sv-SE" b="1" dirty="0">
                <a:solidFill>
                  <a:srgbClr val="0092D2"/>
                </a:solidFill>
              </a:rPr>
              <a:t>Träff </a:t>
            </a:r>
            <a:r>
              <a:rPr lang="sv-SE" b="1" dirty="0" smtClean="0">
                <a:solidFill>
                  <a:srgbClr val="0092D2"/>
                </a:solidFill>
              </a:rPr>
              <a:t>1. </a:t>
            </a:r>
            <a:r>
              <a:rPr lang="sv-SE" dirty="0"/>
              <a:t>Lär känna din sjukdom</a:t>
            </a:r>
          </a:p>
          <a:p>
            <a:pPr marL="0" indent="0">
              <a:buNone/>
            </a:pPr>
            <a:r>
              <a:rPr lang="sv-SE" b="1" dirty="0">
                <a:solidFill>
                  <a:srgbClr val="0092D2"/>
                </a:solidFill>
              </a:rPr>
              <a:t>Träff </a:t>
            </a:r>
            <a:r>
              <a:rPr lang="sv-SE" b="1" dirty="0" smtClean="0">
                <a:solidFill>
                  <a:srgbClr val="0092D2"/>
                </a:solidFill>
              </a:rPr>
              <a:t>2. </a:t>
            </a:r>
            <a:r>
              <a:rPr lang="sv-SE" dirty="0" smtClean="0"/>
              <a:t>Leva med </a:t>
            </a:r>
            <a:r>
              <a:rPr lang="sv-SE" dirty="0"/>
              <a:t>KOL</a:t>
            </a:r>
          </a:p>
          <a:p>
            <a:pPr marL="0" indent="0">
              <a:buNone/>
            </a:pPr>
            <a:r>
              <a:rPr lang="sv-SE" b="1" dirty="0">
                <a:solidFill>
                  <a:srgbClr val="0092D2"/>
                </a:solidFill>
              </a:rPr>
              <a:t>Träff </a:t>
            </a:r>
            <a:r>
              <a:rPr lang="sv-SE" b="1" dirty="0" smtClean="0">
                <a:solidFill>
                  <a:srgbClr val="0092D2"/>
                </a:solidFill>
              </a:rPr>
              <a:t>3. </a:t>
            </a:r>
            <a:r>
              <a:rPr lang="sv-SE" dirty="0"/>
              <a:t>Val i vardagen</a:t>
            </a:r>
          </a:p>
          <a:p>
            <a:pPr marL="0" indent="0">
              <a:buNone/>
            </a:pPr>
            <a:r>
              <a:rPr lang="sv-SE" b="1" dirty="0">
                <a:solidFill>
                  <a:srgbClr val="0092D2"/>
                </a:solidFill>
              </a:rPr>
              <a:t>Träff </a:t>
            </a:r>
            <a:r>
              <a:rPr lang="sv-SE" b="1" dirty="0" smtClean="0">
                <a:solidFill>
                  <a:srgbClr val="0092D2"/>
                </a:solidFill>
              </a:rPr>
              <a:t>4. </a:t>
            </a:r>
            <a:r>
              <a:rPr lang="sv-SE" dirty="0"/>
              <a:t>Aktiv med KOL</a:t>
            </a:r>
          </a:p>
          <a:p>
            <a:pPr marL="0" indent="0">
              <a:buNone/>
            </a:pPr>
            <a:endParaRPr lang="sv-SE" dirty="0"/>
          </a:p>
        </p:txBody>
      </p:sp>
      <p:sp>
        <p:nvSpPr>
          <p:cNvPr id="5"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7</a:t>
            </a:fld>
            <a:endParaRPr lang="sv-SE" altLang="sv-SE" dirty="0"/>
          </a:p>
        </p:txBody>
      </p:sp>
    </p:spTree>
    <p:extLst>
      <p:ext uri="{BB962C8B-B14F-4D97-AF65-F5344CB8AC3E}">
        <p14:creationId xmlns:p14="http://schemas.microsoft.com/office/powerpoint/2010/main" val="22162264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92D2"/>
                </a:solidFill>
              </a:rPr>
              <a:t>Uppgift 2: </a:t>
            </a:r>
            <a:r>
              <a:rPr lang="sv-SE" dirty="0" smtClean="0"/>
              <a:t>Självskattning</a:t>
            </a:r>
            <a:endParaRPr lang="sv-SE" dirty="0"/>
          </a:p>
        </p:txBody>
      </p:sp>
      <p:grpSp>
        <p:nvGrpSpPr>
          <p:cNvPr id="24" name="Grupp 23"/>
          <p:cNvGrpSpPr/>
          <p:nvPr/>
        </p:nvGrpSpPr>
        <p:grpSpPr>
          <a:xfrm>
            <a:off x="3746727" y="1916832"/>
            <a:ext cx="2901792" cy="3753864"/>
            <a:chOff x="2977398" y="1896743"/>
            <a:chExt cx="2901792" cy="3753864"/>
          </a:xfrm>
        </p:grpSpPr>
        <p:sp>
          <p:nvSpPr>
            <p:cNvPr id="8" name="Vikt hörn 7"/>
            <p:cNvSpPr/>
            <p:nvPr/>
          </p:nvSpPr>
          <p:spPr>
            <a:xfrm rot="1115698">
              <a:off x="2977398" y="1896743"/>
              <a:ext cx="2746730" cy="3753864"/>
            </a:xfrm>
            <a:prstGeom prst="foldedCorner">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23" name="Grupp 22"/>
            <p:cNvGrpSpPr/>
            <p:nvPr/>
          </p:nvGrpSpPr>
          <p:grpSpPr>
            <a:xfrm>
              <a:off x="2990685" y="2436348"/>
              <a:ext cx="2888505" cy="2326358"/>
              <a:chOff x="2990685" y="2436348"/>
              <a:chExt cx="2888505" cy="2326358"/>
            </a:xfrm>
          </p:grpSpPr>
          <p:cxnSp>
            <p:nvCxnSpPr>
              <p:cNvPr id="10" name="Rak 9"/>
              <p:cNvCxnSpPr/>
              <p:nvPr/>
            </p:nvCxnSpPr>
            <p:spPr>
              <a:xfrm rot="1115698">
                <a:off x="3773364" y="2436348"/>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rot="1115698">
                <a:off x="3642917" y="2824074"/>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rot="1115698">
                <a:off x="3512471" y="3211801"/>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5" name="Rak 14"/>
              <p:cNvCxnSpPr/>
              <p:nvPr/>
            </p:nvCxnSpPr>
            <p:spPr>
              <a:xfrm rot="1115698">
                <a:off x="3382024" y="3599528"/>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7" name="Rak 16"/>
              <p:cNvCxnSpPr/>
              <p:nvPr/>
            </p:nvCxnSpPr>
            <p:spPr>
              <a:xfrm rot="1115698">
                <a:off x="3251578" y="3987253"/>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rot="1115698">
                <a:off x="3121131" y="4374980"/>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rot="1115698">
                <a:off x="2990685" y="4762706"/>
                <a:ext cx="210582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sp>
        <p:nvSpPr>
          <p:cNvPr id="14"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8</a:t>
            </a:fld>
            <a:endParaRPr lang="sv-SE" altLang="sv-SE" dirty="0"/>
          </a:p>
        </p:txBody>
      </p:sp>
    </p:spTree>
    <p:extLst>
      <p:ext uri="{BB962C8B-B14F-4D97-AF65-F5344CB8AC3E}">
        <p14:creationId xmlns:p14="http://schemas.microsoft.com/office/powerpoint/2010/main" val="9273547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28650" y="1709531"/>
            <a:ext cx="7886700" cy="1325563"/>
          </a:xfrm>
        </p:spPr>
        <p:txBody>
          <a:bodyPr/>
          <a:lstStyle/>
          <a:p>
            <a:pPr>
              <a:lnSpc>
                <a:spcPct val="120000"/>
              </a:lnSpc>
            </a:pPr>
            <a:r>
              <a:rPr lang="sv-SE" dirty="0" smtClean="0"/>
              <a:t>Din kropp med KOL</a:t>
            </a:r>
            <a:endParaRPr lang="sv-SE" dirty="0"/>
          </a:p>
        </p:txBody>
      </p:sp>
      <p:grpSp>
        <p:nvGrpSpPr>
          <p:cNvPr id="5" name="Grupp 4"/>
          <p:cNvGrpSpPr/>
          <p:nvPr/>
        </p:nvGrpSpPr>
        <p:grpSpPr>
          <a:xfrm>
            <a:off x="743332" y="578562"/>
            <a:ext cx="2247189" cy="792088"/>
            <a:chOff x="743332" y="578562"/>
            <a:chExt cx="2247189" cy="792088"/>
          </a:xfrm>
        </p:grpSpPr>
        <p:sp>
          <p:nvSpPr>
            <p:cNvPr id="6" name="Rektangel med rundade hörn 5"/>
            <p:cNvSpPr/>
            <p:nvPr/>
          </p:nvSpPr>
          <p:spPr>
            <a:xfrm>
              <a:off x="743332" y="578562"/>
              <a:ext cx="2232248" cy="792088"/>
            </a:xfrm>
            <a:prstGeom prst="roundRect">
              <a:avLst/>
            </a:prstGeom>
            <a:solidFill>
              <a:srgbClr val="83D0F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Platshållare för innehåll 2"/>
            <p:cNvSpPr txBox="1">
              <a:spLocks/>
            </p:cNvSpPr>
            <p:nvPr/>
          </p:nvSpPr>
          <p:spPr>
            <a:xfrm>
              <a:off x="758273" y="607421"/>
              <a:ext cx="2232248" cy="648073"/>
            </a:xfrm>
            <a:prstGeom prst="rect">
              <a:avLst/>
            </a:prstGeom>
          </p:spPr>
          <p:txBody>
            <a:bodyPr/>
            <a:lstStyle>
              <a:lvl1pPr marL="171450" indent="-171450" algn="l" defTabSz="685800" rtl="0" eaLnBrk="0" fontAlgn="base" hangingPunct="0">
                <a:lnSpc>
                  <a:spcPct val="100000"/>
                </a:lnSpc>
                <a:spcBef>
                  <a:spcPts val="750"/>
                </a:spcBef>
                <a:spcAft>
                  <a:spcPct val="0"/>
                </a:spcAft>
                <a:buFont typeface="Arial" panose="020B0604020202020204" pitchFamily="34" charset="0"/>
                <a:buChar char="•"/>
                <a:defRPr sz="1800" b="0" i="0" kern="1200">
                  <a:solidFill>
                    <a:schemeClr val="tx1"/>
                  </a:solidFill>
                  <a:latin typeface="Verdana"/>
                  <a:ea typeface="+mn-ea"/>
                  <a:cs typeface="Verdana"/>
                </a:defRPr>
              </a:lvl1pPr>
              <a:lvl2pPr marL="514350" indent="-171450" algn="l" defTabSz="685800" rtl="0" eaLnBrk="0" fontAlgn="base" hangingPunct="0">
                <a:lnSpc>
                  <a:spcPct val="100000"/>
                </a:lnSpc>
                <a:spcBef>
                  <a:spcPts val="375"/>
                </a:spcBef>
                <a:spcAft>
                  <a:spcPct val="0"/>
                </a:spcAft>
                <a:buFont typeface="Arial" panose="020B0604020202020204" pitchFamily="34" charset="0"/>
                <a:buChar char="•"/>
                <a:defRPr sz="1600" b="0" i="0" kern="1200">
                  <a:solidFill>
                    <a:schemeClr val="tx1"/>
                  </a:solidFill>
                  <a:latin typeface="Verdana"/>
                  <a:ea typeface="+mn-ea"/>
                  <a:cs typeface="Verdana"/>
                </a:defRPr>
              </a:lvl2pPr>
              <a:lvl3pPr marL="857250" indent="-171450" algn="l" defTabSz="685800" rtl="0" eaLnBrk="0" fontAlgn="base" hangingPunct="0">
                <a:lnSpc>
                  <a:spcPct val="100000"/>
                </a:lnSpc>
                <a:spcBef>
                  <a:spcPts val="375"/>
                </a:spcBef>
                <a:spcAft>
                  <a:spcPct val="0"/>
                </a:spcAft>
                <a:buFont typeface="Arial" panose="020B0604020202020204" pitchFamily="34" charset="0"/>
                <a:buChar char="•"/>
                <a:defRPr sz="1400" b="0" i="0" kern="1200">
                  <a:solidFill>
                    <a:schemeClr val="tx1"/>
                  </a:solidFill>
                  <a:latin typeface="Verdana"/>
                  <a:ea typeface="+mn-ea"/>
                  <a:cs typeface="Verdana"/>
                </a:defRPr>
              </a:lvl3pPr>
              <a:lvl4pPr marL="12001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4pPr>
              <a:lvl5pPr marL="1543050" indent="-171450" algn="l" defTabSz="685800" rtl="0" eaLnBrk="0" fontAlgn="base" hangingPunct="0">
                <a:lnSpc>
                  <a:spcPct val="100000"/>
                </a:lnSpc>
                <a:spcBef>
                  <a:spcPts val="375"/>
                </a:spcBef>
                <a:spcAft>
                  <a:spcPct val="0"/>
                </a:spcAft>
                <a:buFont typeface="Arial" panose="020B0604020202020204" pitchFamily="34" charset="0"/>
                <a:buChar char="•"/>
                <a:defRPr sz="1300" b="0" i="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v-SE" sz="4000" dirty="0" smtClean="0">
                  <a:solidFill>
                    <a:srgbClr val="000000"/>
                  </a:solidFill>
                </a:rPr>
                <a:t>Pass 2</a:t>
              </a:r>
              <a:endParaRPr lang="sv-SE" sz="4000" dirty="0">
                <a:solidFill>
                  <a:srgbClr val="000000"/>
                </a:solidFill>
              </a:endParaRPr>
            </a:p>
          </p:txBody>
        </p:sp>
      </p:grpSp>
      <p:pic>
        <p:nvPicPr>
          <p:cNvPr id="8" name="Bildobjekt 7" descr="Blue siluet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815105"/>
            <a:ext cx="3169358" cy="3893204"/>
          </a:xfrm>
          <a:prstGeom prst="rect">
            <a:avLst/>
          </a:prstGeom>
          <a:effectLst>
            <a:outerShdw blurRad="76200" dir="18900000" sy="23000" kx="-1200000" algn="bl" rotWithShape="0">
              <a:prstClr val="black">
                <a:alpha val="20000"/>
              </a:prstClr>
            </a:outerShdw>
          </a:effectLst>
        </p:spPr>
      </p:pic>
      <p:sp>
        <p:nvSpPr>
          <p:cNvPr id="9" name="Platshållare för bildnummer 4"/>
          <p:cNvSpPr>
            <a:spLocks noGrp="1"/>
          </p:cNvSpPr>
          <p:nvPr>
            <p:ph type="sldNum" sz="quarter" idx="12"/>
          </p:nvPr>
        </p:nvSpPr>
        <p:spPr>
          <a:xfrm>
            <a:off x="6457950" y="6237312"/>
            <a:ext cx="2057400" cy="365125"/>
          </a:xfrm>
        </p:spPr>
        <p:txBody>
          <a:bodyPr/>
          <a:lstStyle/>
          <a:p>
            <a:pPr>
              <a:defRPr/>
            </a:pPr>
            <a:fld id="{B74DF666-2EDA-42F8-97B9-8BF26EB6871A}" type="slidenum">
              <a:rPr lang="sv-SE" altLang="sv-SE" smtClean="0"/>
              <a:pPr>
                <a:defRPr/>
              </a:pPr>
              <a:t>9</a:t>
            </a:fld>
            <a:endParaRPr lang="sv-SE" altLang="sv-SE" dirty="0"/>
          </a:p>
        </p:txBody>
      </p:sp>
    </p:spTree>
    <p:extLst>
      <p:ext uri="{BB962C8B-B14F-4D97-AF65-F5344CB8AC3E}">
        <p14:creationId xmlns:p14="http://schemas.microsoft.com/office/powerpoint/2010/main" val="13114327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C84AB563E8D294D9657D29953D49B20" ma:contentTypeVersion="0" ma:contentTypeDescription="Skapa ett nytt dokument." ma:contentTypeScope="" ma:versionID="5adbf2287b04f9e78f33e48d19e06e37">
  <xsd:schema xmlns:xsd="http://www.w3.org/2001/XMLSchema" xmlns:xs="http://www.w3.org/2001/XMLSchema" xmlns:p="http://schemas.microsoft.com/office/2006/metadata/properties" targetNamespace="http://schemas.microsoft.com/office/2006/metadata/properties" ma:root="true" ma:fieldsID="c73015881dbdfc28186a43cf46a654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B4CBA-9F76-463C-BAD1-B454AA179209}">
  <ds:schemaRefs>
    <ds:schemaRef ds:uri="http://schemas.microsoft.com/sharepoint/v3/contenttype/forms"/>
  </ds:schemaRefs>
</ds:datastoreItem>
</file>

<file path=customXml/itemProps2.xml><?xml version="1.0" encoding="utf-8"?>
<ds:datastoreItem xmlns:ds="http://schemas.openxmlformats.org/officeDocument/2006/customXml" ds:itemID="{40392626-D0B6-4D05-8053-086D5BC56EE3}">
  <ds:schemaRef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http://purl.org/dc/elements/1.1/"/>
  </ds:schemaRefs>
</ds:datastoreItem>
</file>

<file path=customXml/itemProps3.xml><?xml version="1.0" encoding="utf-8"?>
<ds:datastoreItem xmlns:ds="http://schemas.openxmlformats.org/officeDocument/2006/customXml" ds:itemID="{4D712832-D311-4C40-B2AB-59DA08975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9600</TotalTime>
  <Words>2541</Words>
  <Application>Microsoft Macintosh PowerPoint</Application>
  <PresentationFormat>Bildspel på skärmen (4:3)</PresentationFormat>
  <Paragraphs>533</Paragraphs>
  <Slides>27</Slides>
  <Notes>27</Notes>
  <HiddenSlides>0</HiddenSlides>
  <MMClips>0</MMClips>
  <ScaleCrop>false</ScaleCrop>
  <HeadingPairs>
    <vt:vector size="4" baseType="variant">
      <vt:variant>
        <vt:lpstr>Tema</vt:lpstr>
      </vt:variant>
      <vt:variant>
        <vt:i4>1</vt:i4>
      </vt:variant>
      <vt:variant>
        <vt:lpstr>Bildrubriker</vt:lpstr>
      </vt:variant>
      <vt:variant>
        <vt:i4>27</vt:i4>
      </vt:variant>
    </vt:vector>
  </HeadingPairs>
  <TitlesOfParts>
    <vt:vector size="28" baseType="lpstr">
      <vt:lpstr>Office-tema</vt:lpstr>
      <vt:lpstr>PowerPoint-presentation</vt:lpstr>
      <vt:lpstr>Träff 1. Lär känna din sjukdom</vt:lpstr>
      <vt:lpstr>Introduktion</vt:lpstr>
      <vt:lpstr>Uppgift 1: Presentation av deltagarna</vt:lpstr>
      <vt:lpstr>Aktiv med KOL</vt:lpstr>
      <vt:lpstr>Du är huvudpersonen</vt:lpstr>
      <vt:lpstr>Fyra träffar</vt:lpstr>
      <vt:lpstr>Uppgift 2: Självskattning</vt:lpstr>
      <vt:lpstr>Din kropp med KOL</vt:lpstr>
      <vt:lpstr>Hur fungerar friska lungor?</vt:lpstr>
      <vt:lpstr>Alveoler = lungblåsor</vt:lpstr>
      <vt:lpstr>Gasutbyte</vt:lpstr>
      <vt:lpstr>Vad händer med lungan vid KOL?</vt:lpstr>
      <vt:lpstr>Bronkiolit</vt:lpstr>
      <vt:lpstr>Emfysem</vt:lpstr>
      <vt:lpstr>Uppgift 3: Para ihop rätt påståenden</vt:lpstr>
      <vt:lpstr>Vanliga besvär i vardagen</vt:lpstr>
      <vt:lpstr>Musklernas funktion säger ofta mer  om hur en person med KOL fungerar i vardagen  än lungfunktionen.</vt:lpstr>
      <vt:lpstr>Var uppmärksam på andra sjukdomar</vt:lpstr>
      <vt:lpstr>Behandling vid KOL</vt:lpstr>
      <vt:lpstr>Uppgift 4: Sant och falskt om rökning</vt:lpstr>
      <vt:lpstr>Att få KOL idag  – och resten av livet</vt:lpstr>
      <vt:lpstr>Vanliga reaktioner vid besked  om kronisk sjukdom</vt:lpstr>
      <vt:lpstr>Du kan göra mycket för att må bättre och orka mera</vt:lpstr>
      <vt:lpstr>Bevisade effekter av fysisk träning</vt:lpstr>
      <vt:lpstr>Uppgift 5: Vad är viktigast för mig  och min KOL?</vt:lpstr>
      <vt:lpstr>Till sist: Tankar för dagen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Anki HJ</dc:creator>
  <cp:lastModifiedBy>Lollo Andström</cp:lastModifiedBy>
  <cp:revision>512</cp:revision>
  <cp:lastPrinted>2016-04-11T13:36:53Z</cp:lastPrinted>
  <dcterms:created xsi:type="dcterms:W3CDTF">2007-11-23T10:11:16Z</dcterms:created>
  <dcterms:modified xsi:type="dcterms:W3CDTF">2018-10-25T09:50:12Z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0x0101007C84AB563E8D294D9657D29953D49B20</vt:lpwstr>
  </property>
</Properties>
</file>