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1" r:id="rId4"/>
  </p:sldMasterIdLst>
  <p:notesMasterIdLst>
    <p:notesMasterId r:id="rId30"/>
  </p:notesMasterIdLst>
  <p:handoutMasterIdLst>
    <p:handoutMasterId r:id="rId31"/>
  </p:handoutMasterIdLst>
  <p:sldIdLst>
    <p:sldId id="258" r:id="rId5"/>
    <p:sldId id="261" r:id="rId6"/>
    <p:sldId id="263" r:id="rId7"/>
    <p:sldId id="325" r:id="rId8"/>
    <p:sldId id="294" r:id="rId9"/>
    <p:sldId id="295" r:id="rId10"/>
    <p:sldId id="310" r:id="rId11"/>
    <p:sldId id="311" r:id="rId12"/>
    <p:sldId id="312" r:id="rId13"/>
    <p:sldId id="314" r:id="rId14"/>
    <p:sldId id="317" r:id="rId15"/>
    <p:sldId id="326" r:id="rId16"/>
    <p:sldId id="256" r:id="rId17"/>
    <p:sldId id="257" r:id="rId18"/>
    <p:sldId id="337" r:id="rId19"/>
    <p:sldId id="259" r:id="rId20"/>
    <p:sldId id="260" r:id="rId21"/>
    <p:sldId id="338" r:id="rId22"/>
    <p:sldId id="339" r:id="rId23"/>
    <p:sldId id="262" r:id="rId24"/>
    <p:sldId id="264" r:id="rId25"/>
    <p:sldId id="265" r:id="rId26"/>
    <p:sldId id="316" r:id="rId27"/>
    <p:sldId id="319" r:id="rId28"/>
    <p:sldId id="320" r:id="rId29"/>
  </p:sldIdLst>
  <p:sldSz cx="9144000" cy="6858000" type="screen4x3"/>
  <p:notesSz cx="6797675" cy="9926638"/>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07">
          <p15:clr>
            <a:srgbClr val="A4A3A4"/>
          </p15:clr>
        </p15:guide>
        <p15:guide id="4" orient="horz" pos="642">
          <p15:clr>
            <a:srgbClr val="A4A3A4"/>
          </p15:clr>
        </p15:guide>
        <p15:guide id="5" orient="horz" pos="1351">
          <p15:clr>
            <a:srgbClr val="A4A3A4"/>
          </p15:clr>
        </p15:guide>
        <p15:guide id="6" orient="horz" pos="2614" userDrawn="1">
          <p15:clr>
            <a:srgbClr val="A4A3A4"/>
          </p15:clr>
        </p15:guide>
        <p15:guide id="7" orient="horz" pos="738">
          <p15:clr>
            <a:srgbClr val="A4A3A4"/>
          </p15:clr>
        </p15:guide>
        <p15:guide id="8" pos="4455">
          <p15:clr>
            <a:srgbClr val="A4A3A4"/>
          </p15:clr>
        </p15:guide>
        <p15:guide id="9" pos="679">
          <p15:clr>
            <a:srgbClr val="A4A3A4"/>
          </p15:clr>
        </p15:guide>
        <p15:guide id="10" pos="4962">
          <p15:clr>
            <a:srgbClr val="A4A3A4"/>
          </p15:clr>
        </p15:guide>
        <p15:guide id="11" pos="455">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nja von Zeipel" initials="Sv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D2"/>
    <a:srgbClr val="009FE3"/>
    <a:srgbClr val="40B175"/>
    <a:srgbClr val="CC0D3E"/>
    <a:srgbClr val="83D0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9" autoAdjust="0"/>
    <p:restoredTop sz="84354" autoAdjust="0"/>
  </p:normalViewPr>
  <p:slideViewPr>
    <p:cSldViewPr>
      <p:cViewPr>
        <p:scale>
          <a:sx n="69" d="100"/>
          <a:sy n="69" d="100"/>
        </p:scale>
        <p:origin x="2176" y="912"/>
      </p:cViewPr>
      <p:guideLst>
        <p:guide orient="horz" pos="2160"/>
        <p:guide pos="2880"/>
        <p:guide orient="horz" pos="1607"/>
        <p:guide orient="horz" pos="642"/>
        <p:guide orient="horz" pos="1351"/>
        <p:guide orient="horz" pos="2614"/>
        <p:guide orient="horz" pos="738"/>
        <p:guide pos="4455"/>
        <p:guide pos="679"/>
        <p:guide pos="4962"/>
        <p:guide pos="4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2" d="100"/>
        <a:sy n="102" d="100"/>
      </p:scale>
      <p:origin x="0" y="1024"/>
    </p:cViewPr>
  </p:sorterViewPr>
  <p:notesViewPr>
    <p:cSldViewPr snapToGrid="0" snapToObjects="1">
      <p:cViewPr>
        <p:scale>
          <a:sx n="75" d="100"/>
          <a:sy n="75" d="100"/>
        </p:scale>
        <p:origin x="-3048" y="-8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1EBCD4C-1355-EC49-A50F-15D1ED1C8D90}" type="datetimeFigureOut">
              <a:rPr lang="sv-SE" smtClean="0"/>
              <a:t>2022-11-17</a:t>
            </a:fld>
            <a:endParaRPr lang="sv-SE"/>
          </a:p>
        </p:txBody>
      </p:sp>
      <p:sp>
        <p:nvSpPr>
          <p:cNvPr id="4" name="Platshållare för sidfo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DF25646-2186-1845-A798-AF6A7E245338}" type="slidenum">
              <a:rPr lang="sv-SE" smtClean="0"/>
              <a:t>‹#›</a:t>
            </a:fld>
            <a:endParaRPr lang="sv-SE"/>
          </a:p>
        </p:txBody>
      </p:sp>
    </p:spTree>
    <p:extLst>
      <p:ext uri="{BB962C8B-B14F-4D97-AF65-F5344CB8AC3E}">
        <p14:creationId xmlns:p14="http://schemas.microsoft.com/office/powerpoint/2010/main" val="2754523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5300"/>
          </a:xfrm>
          <a:prstGeom prst="rect">
            <a:avLst/>
          </a:prstGeom>
        </p:spPr>
        <p:txBody>
          <a:bodyPr vert="horz" lIns="95562" tIns="47781" rIns="95562" bIns="47781" rtlCol="0"/>
          <a:lstStyle>
            <a:lvl1pPr algn="l" eaLnBrk="1" fontAlgn="auto" hangingPunct="1">
              <a:spcBef>
                <a:spcPts val="0"/>
              </a:spcBef>
              <a:spcAft>
                <a:spcPts val="0"/>
              </a:spcAft>
              <a:defRPr sz="1300">
                <a:latin typeface="+mn-lt"/>
                <a:cs typeface="+mn-cs"/>
              </a:defRPr>
            </a:lvl1pPr>
          </a:lstStyle>
          <a:p>
            <a:pPr>
              <a:defRPr/>
            </a:pPr>
            <a:endParaRPr lang="sv-SE"/>
          </a:p>
        </p:txBody>
      </p:sp>
      <p:sp>
        <p:nvSpPr>
          <p:cNvPr id="3" name="Platshållare för datum 2"/>
          <p:cNvSpPr>
            <a:spLocks noGrp="1"/>
          </p:cNvSpPr>
          <p:nvPr>
            <p:ph type="dt" idx="1"/>
          </p:nvPr>
        </p:nvSpPr>
        <p:spPr>
          <a:xfrm>
            <a:off x="3849688" y="0"/>
            <a:ext cx="2946400" cy="495300"/>
          </a:xfrm>
          <a:prstGeom prst="rect">
            <a:avLst/>
          </a:prstGeom>
        </p:spPr>
        <p:txBody>
          <a:bodyPr vert="horz" lIns="95562" tIns="47781" rIns="95562" bIns="47781" rtlCol="0"/>
          <a:lstStyle>
            <a:lvl1pPr algn="r" eaLnBrk="1" fontAlgn="auto" hangingPunct="1">
              <a:spcBef>
                <a:spcPts val="0"/>
              </a:spcBef>
              <a:spcAft>
                <a:spcPts val="0"/>
              </a:spcAft>
              <a:defRPr sz="1300">
                <a:latin typeface="+mn-lt"/>
                <a:cs typeface="+mn-cs"/>
              </a:defRPr>
            </a:lvl1pPr>
          </a:lstStyle>
          <a:p>
            <a:pPr>
              <a:defRPr/>
            </a:pPr>
            <a:fld id="{C86BFE1E-5443-4144-8282-A4FF9A5B5E4F}" type="datetimeFigureOut">
              <a:rPr lang="sv-SE"/>
              <a:pPr>
                <a:defRPr/>
              </a:pPr>
              <a:t>2022-11-17</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pPr lvl="0"/>
            <a:endParaRPr lang="sv-SE" noProof="0"/>
          </a:p>
        </p:txBody>
      </p:sp>
      <p:sp>
        <p:nvSpPr>
          <p:cNvPr id="5" name="Platshållare för anteckningar 4"/>
          <p:cNvSpPr>
            <a:spLocks noGrp="1"/>
          </p:cNvSpPr>
          <p:nvPr>
            <p:ph type="body" sz="quarter" idx="3"/>
          </p:nvPr>
        </p:nvSpPr>
        <p:spPr>
          <a:xfrm>
            <a:off x="679450" y="4714875"/>
            <a:ext cx="5438775" cy="4467225"/>
          </a:xfrm>
          <a:prstGeom prst="rect">
            <a:avLst/>
          </a:prstGeom>
        </p:spPr>
        <p:txBody>
          <a:bodyPr vert="horz" lIns="95562" tIns="47781" rIns="95562" bIns="47781" rtlCol="0">
            <a:normAutofit/>
          </a:bodyPr>
          <a:lstStyle/>
          <a:p>
            <a:pPr lvl="0"/>
            <a:r>
              <a:rPr lang="sv-SE" noProof="0" dirty="0"/>
              <a:t>Klicka här för att ändra format på bakgrundstexten</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6" name="Platshållare för sidfot 5"/>
          <p:cNvSpPr>
            <a:spLocks noGrp="1"/>
          </p:cNvSpPr>
          <p:nvPr>
            <p:ph type="ftr" sz="quarter" idx="4"/>
          </p:nvPr>
        </p:nvSpPr>
        <p:spPr>
          <a:xfrm>
            <a:off x="0" y="9429750"/>
            <a:ext cx="2946400" cy="495300"/>
          </a:xfrm>
          <a:prstGeom prst="rect">
            <a:avLst/>
          </a:prstGeom>
        </p:spPr>
        <p:txBody>
          <a:bodyPr vert="horz" lIns="95562" tIns="47781" rIns="95562" bIns="47781" rtlCol="0" anchor="b"/>
          <a:lstStyle>
            <a:lvl1pPr algn="l" eaLnBrk="1" fontAlgn="auto" hangingPunct="1">
              <a:spcBef>
                <a:spcPts val="0"/>
              </a:spcBef>
              <a:spcAft>
                <a:spcPts val="0"/>
              </a:spcAft>
              <a:defRPr sz="1300">
                <a:latin typeface="+mn-lt"/>
                <a:cs typeface="+mn-cs"/>
              </a:defRPr>
            </a:lvl1pPr>
          </a:lstStyle>
          <a:p>
            <a:pPr>
              <a:defRPr/>
            </a:pPr>
            <a:endParaRPr lang="sv-SE"/>
          </a:p>
        </p:txBody>
      </p:sp>
      <p:sp>
        <p:nvSpPr>
          <p:cNvPr id="7" name="Platshållare för bildnummer 6"/>
          <p:cNvSpPr>
            <a:spLocks noGrp="1"/>
          </p:cNvSpPr>
          <p:nvPr>
            <p:ph type="sldNum" sz="quarter" idx="5"/>
          </p:nvPr>
        </p:nvSpPr>
        <p:spPr>
          <a:xfrm>
            <a:off x="3849688" y="9429750"/>
            <a:ext cx="2946400" cy="495300"/>
          </a:xfrm>
          <a:prstGeom prst="rect">
            <a:avLst/>
          </a:prstGeom>
        </p:spPr>
        <p:txBody>
          <a:bodyPr vert="horz" wrap="square" lIns="95562" tIns="47781" rIns="95562" bIns="4778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67184777-D1BC-4C58-8801-0124144F45A9}" type="slidenum">
              <a:rPr lang="sv-SE" altLang="sv-SE"/>
              <a:pPr>
                <a:defRPr/>
              </a:pPr>
              <a:t>‹#›</a:t>
            </a:fld>
            <a:endParaRPr lang="sv-SE" altLang="sv-SE"/>
          </a:p>
        </p:txBody>
      </p:sp>
    </p:spTree>
    <p:extLst>
      <p:ext uri="{BB962C8B-B14F-4D97-AF65-F5344CB8AC3E}">
        <p14:creationId xmlns:p14="http://schemas.microsoft.com/office/powerpoint/2010/main" val="3358051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Verdana"/>
        <a:ea typeface="+mn-ea"/>
        <a:cs typeface="Verdana"/>
      </a:defRPr>
    </a:lvl1pPr>
    <a:lvl2pPr marL="457200" algn="l" rtl="0" eaLnBrk="0" fontAlgn="base" hangingPunct="0">
      <a:spcBef>
        <a:spcPct val="30000"/>
      </a:spcBef>
      <a:spcAft>
        <a:spcPct val="0"/>
      </a:spcAft>
      <a:defRPr sz="900" kern="1200">
        <a:solidFill>
          <a:schemeClr val="tx1"/>
        </a:solidFill>
        <a:latin typeface="Verdana"/>
        <a:ea typeface="+mn-ea"/>
        <a:cs typeface="Verdana"/>
      </a:defRPr>
    </a:lvl2pPr>
    <a:lvl3pPr marL="914400" algn="l" rtl="0" eaLnBrk="0" fontAlgn="base" hangingPunct="0">
      <a:spcBef>
        <a:spcPct val="30000"/>
      </a:spcBef>
      <a:spcAft>
        <a:spcPct val="0"/>
      </a:spcAft>
      <a:defRPr sz="900" kern="1200">
        <a:solidFill>
          <a:schemeClr val="tx1"/>
        </a:solidFill>
        <a:latin typeface="Verdana"/>
        <a:ea typeface="+mn-ea"/>
        <a:cs typeface="Verdana"/>
      </a:defRPr>
    </a:lvl3pPr>
    <a:lvl4pPr marL="1371600" algn="l" rtl="0" eaLnBrk="0" fontAlgn="base" hangingPunct="0">
      <a:spcBef>
        <a:spcPct val="30000"/>
      </a:spcBef>
      <a:spcAft>
        <a:spcPct val="0"/>
      </a:spcAft>
      <a:defRPr sz="900" kern="1200">
        <a:solidFill>
          <a:schemeClr val="tx1"/>
        </a:solidFill>
        <a:latin typeface="Verdana"/>
        <a:ea typeface="+mn-ea"/>
        <a:cs typeface="Verdana"/>
      </a:defRPr>
    </a:lvl4pPr>
    <a:lvl5pPr marL="1828800" algn="l" rtl="0" eaLnBrk="0" fontAlgn="base" hangingPunct="0">
      <a:spcBef>
        <a:spcPct val="30000"/>
      </a:spcBef>
      <a:spcAft>
        <a:spcPct val="0"/>
      </a:spcAft>
      <a:defRPr sz="900" kern="1200">
        <a:solidFill>
          <a:schemeClr val="tx1"/>
        </a:solidFill>
        <a:latin typeface="Verdana"/>
        <a:ea typeface="+mn-ea"/>
        <a:cs typeface="Verdan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medlem@hjart-lung.s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28EA0B-566B-4B39-81C6-5790E5496B27}" type="slidenum">
              <a:rPr lang="sv-SE" altLang="sv-SE" sz="1300" smtClean="0"/>
              <a:pPr>
                <a:spcBef>
                  <a:spcPct val="0"/>
                </a:spcBef>
              </a:pPr>
              <a:t>1</a:t>
            </a:fld>
            <a:endParaRPr lang="sv-SE" altLang="sv-SE" sz="1300"/>
          </a:p>
        </p:txBody>
      </p:sp>
      <p:sp>
        <p:nvSpPr>
          <p:cNvPr id="5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lnSpc>
                <a:spcPct val="100000"/>
              </a:lnSpc>
              <a:spcBef>
                <a:spcPct val="0"/>
              </a:spcBef>
              <a:buFontTx/>
              <a:buNone/>
            </a:pPr>
            <a:r>
              <a:rPr lang="sv-SE" altLang="sv-SE" dirty="0"/>
              <a:t>Avsnittet heter ”Aktiv med KOL”.</a:t>
            </a:r>
          </a:p>
        </p:txBody>
      </p:sp>
    </p:spTree>
    <p:extLst>
      <p:ext uri="{BB962C8B-B14F-4D97-AF65-F5344CB8AC3E}">
        <p14:creationId xmlns:p14="http://schemas.microsoft.com/office/powerpoint/2010/main" val="196507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bild inleder ett nytt pass.</a:t>
            </a:r>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10</a:t>
            </a:fld>
            <a:endParaRPr lang="sv-SE" altLang="sv-SE"/>
          </a:p>
        </p:txBody>
      </p:sp>
    </p:spTree>
    <p:extLst>
      <p:ext uri="{BB962C8B-B14F-4D97-AF65-F5344CB8AC3E}">
        <p14:creationId xmlns:p14="http://schemas.microsoft.com/office/powerpoint/2010/main" val="429353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14875"/>
            <a:ext cx="5746749" cy="5210175"/>
          </a:xfrm>
        </p:spPr>
        <p:txBody>
          <a:bodyPr>
            <a:noAutofit/>
          </a:bodyPr>
          <a:lstStyle/>
          <a:p>
            <a:r>
              <a:rPr lang="sv-SE" sz="700" b="1" kern="1200" dirty="0">
                <a:solidFill>
                  <a:schemeClr val="tx1"/>
                </a:solidFill>
              </a:rPr>
              <a:t>Uppgift 1: </a:t>
            </a:r>
            <a:r>
              <a:rPr lang="sv-SE" sz="700" kern="1200" dirty="0">
                <a:solidFill>
                  <a:schemeClr val="tx1"/>
                </a:solidFill>
              </a:rPr>
              <a:t>Repetition av utbildningen </a:t>
            </a:r>
          </a:p>
          <a:p>
            <a:endParaRPr lang="sv-SE" sz="700" i="0" kern="1200" dirty="0">
              <a:solidFill>
                <a:schemeClr val="tx1"/>
              </a:solidFill>
            </a:endParaRPr>
          </a:p>
          <a:p>
            <a:pPr marL="171450" indent="-171450">
              <a:buFont typeface="Arial"/>
              <a:buChar char="•"/>
            </a:pPr>
            <a:r>
              <a:rPr lang="sv-SE" sz="700" i="0" kern="1200" dirty="0">
                <a:solidFill>
                  <a:schemeClr val="tx1"/>
                </a:solidFill>
              </a:rPr>
              <a:t>Visa </a:t>
            </a:r>
            <a:r>
              <a:rPr lang="sv-SE" sz="700" i="0" kern="1200" dirty="0" err="1">
                <a:solidFill>
                  <a:schemeClr val="tx1"/>
                </a:solidFill>
              </a:rPr>
              <a:t>ppt</a:t>
            </a:r>
            <a:r>
              <a:rPr lang="sv-SE" sz="700" i="0" kern="1200" dirty="0">
                <a:solidFill>
                  <a:schemeClr val="tx1"/>
                </a:solidFill>
              </a:rPr>
              <a:t>-bild 11 och låt den ligga på.</a:t>
            </a:r>
          </a:p>
          <a:p>
            <a:pPr marL="171450" indent="-171450">
              <a:buFont typeface="Arial"/>
              <a:buChar char="•"/>
            </a:pPr>
            <a:r>
              <a:rPr lang="sv-SE" sz="700" i="0" kern="1200" dirty="0">
                <a:solidFill>
                  <a:schemeClr val="tx1"/>
                </a:solidFill>
              </a:rPr>
              <a:t>Dela ut Uppgift 1</a:t>
            </a:r>
            <a:r>
              <a:rPr lang="sv-SE" sz="700" i="0" kern="1200" baseline="0" dirty="0">
                <a:solidFill>
                  <a:schemeClr val="tx1"/>
                </a:solidFill>
              </a:rPr>
              <a:t> </a:t>
            </a:r>
            <a:r>
              <a:rPr lang="sv-SE" sz="700" i="0" kern="1200" dirty="0">
                <a:solidFill>
                  <a:schemeClr val="tx1"/>
                </a:solidFill>
              </a:rPr>
              <a:t>”Testa dina KOL-kunskaper” (utskrift). </a:t>
            </a:r>
          </a:p>
          <a:p>
            <a:pPr marL="171450" indent="-171450">
              <a:buFont typeface="Arial"/>
              <a:buChar char="•"/>
            </a:pPr>
            <a:r>
              <a:rPr lang="sv-SE" sz="700" i="0" kern="1200" dirty="0">
                <a:solidFill>
                  <a:schemeClr val="tx1"/>
                </a:solidFill>
              </a:rPr>
              <a:t>Be deltagarna att svar på frågorna under ca 10 minuter. Observera att flera svarsalternativ kan vara rätt.</a:t>
            </a:r>
          </a:p>
          <a:p>
            <a:r>
              <a:rPr lang="sv-SE" sz="700" i="0" kern="1200" dirty="0">
                <a:solidFill>
                  <a:schemeClr val="tx1"/>
                </a:solidFill>
              </a:rPr>
              <a:t> </a:t>
            </a:r>
          </a:p>
          <a:p>
            <a:r>
              <a:rPr lang="sv-SE" sz="700" i="0" kern="1200" dirty="0">
                <a:solidFill>
                  <a:schemeClr val="tx1"/>
                </a:solidFill>
              </a:rPr>
              <a:t>Gå igenom svaren tillsammans. (ca 20 min)</a:t>
            </a:r>
          </a:p>
          <a:p>
            <a:r>
              <a:rPr lang="sv-SE" sz="700" i="0" kern="1200" dirty="0">
                <a:solidFill>
                  <a:schemeClr val="tx1"/>
                </a:solidFill>
              </a:rPr>
              <a:t>På många frågor kan man diskutera svaren och det finns olika alternativ som är rätt, nästan rätt. Om du vill kan du använda PPT bilder från tidigare träffar för att diskutera och lyfta fram svaren</a:t>
            </a:r>
          </a:p>
          <a:p>
            <a:r>
              <a:rPr lang="sv-SE" sz="700" i="0" kern="1200" dirty="0">
                <a:solidFill>
                  <a:schemeClr val="tx1"/>
                </a:solidFill>
              </a:rPr>
              <a:t> </a:t>
            </a:r>
          </a:p>
          <a:p>
            <a:r>
              <a:rPr lang="sv-SE" sz="700" i="0" kern="1200" dirty="0">
                <a:solidFill>
                  <a:schemeClr val="tx1"/>
                </a:solidFill>
              </a:rPr>
              <a:t>Syftet är att repetera utbildningen och att fokusera på de viktigaste lärdomarna för livet med KOL. Repetitionen ligger också till grund för handlingsplanen</a:t>
            </a:r>
          </a:p>
          <a:p>
            <a:r>
              <a:rPr lang="sv-SE" sz="700" i="0" kern="1200" dirty="0">
                <a:solidFill>
                  <a:schemeClr val="tx1"/>
                </a:solidFill>
              </a:rPr>
              <a:t> </a:t>
            </a:r>
          </a:p>
          <a:p>
            <a:r>
              <a:rPr lang="sv-SE" sz="700" i="0" kern="1200" dirty="0">
                <a:solidFill>
                  <a:schemeClr val="tx1"/>
                </a:solidFill>
              </a:rPr>
              <a:t>Tips och rätt svar inför gruppdiskussionen:</a:t>
            </a:r>
          </a:p>
          <a:p>
            <a:endParaRPr lang="sv-SE" sz="700" i="0" kern="1200" dirty="0">
              <a:solidFill>
                <a:schemeClr val="tx1"/>
              </a:solidFill>
            </a:endParaRPr>
          </a:p>
          <a:p>
            <a:pPr>
              <a:lnSpc>
                <a:spcPct val="80000"/>
              </a:lnSpc>
              <a:spcBef>
                <a:spcPts val="0"/>
              </a:spcBef>
            </a:pPr>
            <a:r>
              <a:rPr lang="sv-SE" sz="700" b="1" i="0" kern="1200" dirty="0">
                <a:solidFill>
                  <a:schemeClr val="tx1"/>
                </a:solidFill>
              </a:rPr>
              <a:t>Fråga 1. </a:t>
            </a:r>
            <a:r>
              <a:rPr lang="sv-SE" sz="700" i="0" kern="1200" dirty="0">
                <a:solidFill>
                  <a:schemeClr val="tx1"/>
                </a:solidFill>
              </a:rPr>
              <a:t>Rätt svar: </a:t>
            </a:r>
            <a:r>
              <a:rPr lang="sv-SE" sz="700" b="1" i="0" kern="1200" dirty="0">
                <a:solidFill>
                  <a:schemeClr val="tx1"/>
                </a:solidFill>
              </a:rPr>
              <a:t>A</a:t>
            </a:r>
            <a:r>
              <a:rPr lang="sv-SE" sz="700" i="0" kern="1200" dirty="0">
                <a:solidFill>
                  <a:schemeClr val="tx1"/>
                </a:solidFill>
              </a:rPr>
              <a:t>.</a:t>
            </a:r>
          </a:p>
          <a:p>
            <a:pPr>
              <a:lnSpc>
                <a:spcPct val="80000"/>
              </a:lnSpc>
              <a:spcBef>
                <a:spcPts val="0"/>
              </a:spcBef>
            </a:pPr>
            <a:r>
              <a:rPr lang="sv-SE" sz="700" i="0" kern="1200" dirty="0">
                <a:solidFill>
                  <a:schemeClr val="tx1"/>
                </a:solidFill>
              </a:rPr>
              <a:t> </a:t>
            </a:r>
          </a:p>
          <a:p>
            <a:pPr>
              <a:lnSpc>
                <a:spcPct val="80000"/>
              </a:lnSpc>
              <a:spcBef>
                <a:spcPts val="0"/>
              </a:spcBef>
            </a:pPr>
            <a:r>
              <a:rPr lang="sv-SE" sz="700" b="1" i="0" kern="1200" dirty="0">
                <a:solidFill>
                  <a:schemeClr val="tx1"/>
                </a:solidFill>
              </a:rPr>
              <a:t>Fråga 2. </a:t>
            </a:r>
            <a:r>
              <a:rPr lang="sv-SE" sz="700" i="0" kern="1200" dirty="0">
                <a:solidFill>
                  <a:schemeClr val="tx1"/>
                </a:solidFill>
              </a:rPr>
              <a:t>Rätt svar: </a:t>
            </a:r>
            <a:r>
              <a:rPr lang="sv-SE" sz="700" b="1" i="0" kern="1200" dirty="0">
                <a:solidFill>
                  <a:schemeClr val="tx1"/>
                </a:solidFill>
              </a:rPr>
              <a:t>A</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3. </a:t>
            </a:r>
            <a:r>
              <a:rPr lang="sv-SE" sz="700" i="0" kern="1200" dirty="0">
                <a:solidFill>
                  <a:schemeClr val="tx1"/>
                </a:solidFill>
              </a:rPr>
              <a:t>Rätt svar: </a:t>
            </a:r>
            <a:r>
              <a:rPr lang="sv-SE" sz="700" b="1" i="0" kern="1200" dirty="0">
                <a:solidFill>
                  <a:schemeClr val="tx1"/>
                </a:solidFill>
              </a:rPr>
              <a:t>C</a:t>
            </a:r>
          </a:p>
          <a:p>
            <a:pPr>
              <a:lnSpc>
                <a:spcPct val="80000"/>
              </a:lnSpc>
              <a:spcBef>
                <a:spcPts val="0"/>
              </a:spcBef>
            </a:pPr>
            <a:r>
              <a:rPr lang="sv-SE" sz="700" i="0" kern="1200" dirty="0">
                <a:solidFill>
                  <a:schemeClr val="tx1"/>
                </a:solidFill>
              </a:rPr>
              <a:t> </a:t>
            </a:r>
          </a:p>
          <a:p>
            <a:pPr>
              <a:lnSpc>
                <a:spcPct val="80000"/>
              </a:lnSpc>
              <a:spcBef>
                <a:spcPts val="0"/>
              </a:spcBef>
            </a:pPr>
            <a:r>
              <a:rPr lang="sv-SE" sz="700" b="1" i="0" kern="1200" dirty="0">
                <a:solidFill>
                  <a:schemeClr val="tx1"/>
                </a:solidFill>
              </a:rPr>
              <a:t>Fråga 4. </a:t>
            </a:r>
            <a:r>
              <a:rPr lang="sv-SE" sz="700" i="0" kern="1200" dirty="0">
                <a:solidFill>
                  <a:schemeClr val="tx1"/>
                </a:solidFill>
              </a:rPr>
              <a:t>Rätt svar: </a:t>
            </a:r>
            <a:r>
              <a:rPr lang="sv-SE" sz="700" b="1" i="0" kern="1200" dirty="0">
                <a:solidFill>
                  <a:schemeClr val="tx1"/>
                </a:solidFill>
              </a:rPr>
              <a:t>A, B och C </a:t>
            </a:r>
            <a:r>
              <a:rPr lang="sv-SE" sz="700" i="0" kern="1200" dirty="0">
                <a:solidFill>
                  <a:schemeClr val="tx1"/>
                </a:solidFill>
              </a:rPr>
              <a:t> </a:t>
            </a:r>
          </a:p>
          <a:p>
            <a:pPr>
              <a:lnSpc>
                <a:spcPct val="80000"/>
              </a:lnSpc>
              <a:spcBef>
                <a:spcPts val="0"/>
              </a:spcBef>
            </a:pPr>
            <a:endParaRPr lang="sv-SE" sz="700" i="0" kern="1200" dirty="0">
              <a:solidFill>
                <a:schemeClr val="tx1"/>
              </a:solidFill>
            </a:endParaRPr>
          </a:p>
          <a:p>
            <a:pPr>
              <a:lnSpc>
                <a:spcPct val="80000"/>
              </a:lnSpc>
              <a:spcBef>
                <a:spcPts val="0"/>
              </a:spcBef>
            </a:pPr>
            <a:r>
              <a:rPr lang="sv-SE" sz="700" b="1" i="0" kern="1200" dirty="0">
                <a:solidFill>
                  <a:schemeClr val="tx1"/>
                </a:solidFill>
              </a:rPr>
              <a:t>Fråga 5.</a:t>
            </a:r>
            <a:r>
              <a:rPr lang="sv-SE" sz="700" b="1" dirty="0"/>
              <a:t> </a:t>
            </a:r>
            <a:r>
              <a:rPr lang="sv-SE" sz="700" i="0" kern="1200" dirty="0">
                <a:solidFill>
                  <a:schemeClr val="tx1"/>
                </a:solidFill>
              </a:rPr>
              <a:t>Rätt svar: </a:t>
            </a:r>
            <a:r>
              <a:rPr lang="sv-SE" sz="700" b="1" i="0" kern="1200" dirty="0">
                <a:solidFill>
                  <a:schemeClr val="tx1"/>
                </a:solidFill>
              </a:rPr>
              <a:t>B</a:t>
            </a:r>
          </a:p>
          <a:p>
            <a:pPr>
              <a:lnSpc>
                <a:spcPct val="80000"/>
              </a:lnSpc>
              <a:spcBef>
                <a:spcPts val="0"/>
              </a:spcBef>
            </a:pPr>
            <a:r>
              <a:rPr lang="sv-SE" sz="700" i="0" kern="1200" dirty="0">
                <a:solidFill>
                  <a:schemeClr val="tx1"/>
                </a:solidFill>
              </a:rPr>
              <a:t> </a:t>
            </a:r>
          </a:p>
          <a:p>
            <a:pPr>
              <a:lnSpc>
                <a:spcPct val="80000"/>
              </a:lnSpc>
              <a:spcBef>
                <a:spcPts val="0"/>
              </a:spcBef>
            </a:pPr>
            <a:r>
              <a:rPr lang="sv-SE" sz="700" b="1" i="0" kern="1200" dirty="0">
                <a:solidFill>
                  <a:schemeClr val="tx1"/>
                </a:solidFill>
              </a:rPr>
              <a:t>Fråga 6.</a:t>
            </a:r>
            <a:r>
              <a:rPr lang="sv-SE" sz="700" b="1" dirty="0"/>
              <a:t> </a:t>
            </a:r>
            <a:r>
              <a:rPr lang="sv-SE" sz="700" i="0" kern="1200" dirty="0">
                <a:solidFill>
                  <a:schemeClr val="tx1"/>
                </a:solidFill>
              </a:rPr>
              <a:t>Rätt svar: </a:t>
            </a:r>
            <a:r>
              <a:rPr lang="sv-SE" sz="700" b="1" i="0" kern="1200" dirty="0">
                <a:solidFill>
                  <a:schemeClr val="tx1"/>
                </a:solidFill>
              </a:rPr>
              <a:t>A</a:t>
            </a:r>
          </a:p>
          <a:p>
            <a:pPr>
              <a:lnSpc>
                <a:spcPct val="80000"/>
              </a:lnSpc>
              <a:spcBef>
                <a:spcPts val="0"/>
              </a:spcBef>
            </a:pPr>
            <a:r>
              <a:rPr lang="sv-SE" sz="700" i="0" kern="1200" dirty="0">
                <a:solidFill>
                  <a:schemeClr val="tx1"/>
                </a:solidFill>
              </a:rPr>
              <a:t> </a:t>
            </a:r>
          </a:p>
          <a:p>
            <a:pPr>
              <a:lnSpc>
                <a:spcPct val="80000"/>
              </a:lnSpc>
              <a:spcBef>
                <a:spcPts val="0"/>
              </a:spcBef>
            </a:pPr>
            <a:r>
              <a:rPr lang="sv-SE" sz="700" b="1" i="0" kern="1200" dirty="0">
                <a:solidFill>
                  <a:schemeClr val="tx1"/>
                </a:solidFill>
              </a:rPr>
              <a:t>Fråga 7.</a:t>
            </a:r>
            <a:r>
              <a:rPr lang="sv-SE" sz="700" b="1" dirty="0"/>
              <a:t> </a:t>
            </a:r>
            <a:r>
              <a:rPr lang="sv-SE" sz="700" i="0" kern="1200" dirty="0">
                <a:solidFill>
                  <a:schemeClr val="tx1"/>
                </a:solidFill>
              </a:rPr>
              <a:t>Rätt svar: </a:t>
            </a:r>
            <a:r>
              <a:rPr lang="sv-SE" sz="700" b="1" i="0" kern="1200" dirty="0">
                <a:solidFill>
                  <a:schemeClr val="tx1"/>
                </a:solidFill>
              </a:rPr>
              <a:t>C</a:t>
            </a:r>
          </a:p>
          <a:p>
            <a:pPr>
              <a:lnSpc>
                <a:spcPct val="80000"/>
              </a:lnSpc>
              <a:spcBef>
                <a:spcPts val="0"/>
              </a:spcBef>
            </a:pPr>
            <a:r>
              <a:rPr lang="sv-SE" sz="700" i="0" kern="1200" dirty="0">
                <a:solidFill>
                  <a:schemeClr val="tx1"/>
                </a:solidFill>
              </a:rPr>
              <a:t> </a:t>
            </a:r>
          </a:p>
          <a:p>
            <a:pPr>
              <a:lnSpc>
                <a:spcPct val="80000"/>
              </a:lnSpc>
              <a:spcBef>
                <a:spcPts val="0"/>
              </a:spcBef>
            </a:pPr>
            <a:r>
              <a:rPr lang="sv-SE" sz="700" b="1" i="0" kern="1200" dirty="0">
                <a:solidFill>
                  <a:schemeClr val="tx1"/>
                </a:solidFill>
              </a:rPr>
              <a:t>Fråga 8.</a:t>
            </a:r>
            <a:r>
              <a:rPr lang="sv-SE" sz="700" b="1" dirty="0"/>
              <a:t> </a:t>
            </a:r>
            <a:r>
              <a:rPr lang="sv-SE" sz="700" i="0" kern="1200" dirty="0">
                <a:solidFill>
                  <a:schemeClr val="tx1"/>
                </a:solidFill>
              </a:rPr>
              <a:t>Rätt svar: </a:t>
            </a:r>
            <a:r>
              <a:rPr lang="sv-SE" sz="700" b="1" i="0" kern="1200" dirty="0">
                <a:solidFill>
                  <a:schemeClr val="tx1"/>
                </a:solidFill>
              </a:rPr>
              <a:t>A och C</a:t>
            </a:r>
          </a:p>
          <a:p>
            <a:pPr>
              <a:lnSpc>
                <a:spcPct val="80000"/>
              </a:lnSpc>
              <a:spcBef>
                <a:spcPts val="0"/>
              </a:spcBef>
            </a:pPr>
            <a:r>
              <a:rPr lang="sv-SE" sz="700" i="0" kern="1200" dirty="0">
                <a:solidFill>
                  <a:schemeClr val="tx1"/>
                </a:solidFill>
              </a:rPr>
              <a:t> </a:t>
            </a:r>
          </a:p>
          <a:p>
            <a:pPr>
              <a:lnSpc>
                <a:spcPct val="80000"/>
              </a:lnSpc>
              <a:spcBef>
                <a:spcPts val="0"/>
              </a:spcBef>
            </a:pPr>
            <a:r>
              <a:rPr lang="sv-SE" sz="700" b="1" i="0" kern="1200" dirty="0">
                <a:solidFill>
                  <a:schemeClr val="tx1"/>
                </a:solidFill>
              </a:rPr>
              <a:t>Fråga 9.</a:t>
            </a:r>
            <a:r>
              <a:rPr lang="sv-SE" sz="700" b="1" dirty="0"/>
              <a:t> </a:t>
            </a:r>
            <a:r>
              <a:rPr lang="sv-SE" sz="700" i="0" kern="1200" dirty="0">
                <a:solidFill>
                  <a:schemeClr val="tx1"/>
                </a:solidFill>
              </a:rPr>
              <a:t>Rätt svar: </a:t>
            </a:r>
            <a:r>
              <a:rPr lang="sv-SE" sz="700" b="1" i="0" kern="1200" dirty="0">
                <a:solidFill>
                  <a:schemeClr val="tx1"/>
                </a:solidFill>
              </a:rPr>
              <a:t>B</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10. </a:t>
            </a:r>
            <a:r>
              <a:rPr lang="sv-SE" sz="700" i="0" kern="1200" dirty="0">
                <a:solidFill>
                  <a:schemeClr val="tx1"/>
                </a:solidFill>
              </a:rPr>
              <a:t>Rätt svar: </a:t>
            </a:r>
            <a:r>
              <a:rPr lang="sv-SE" sz="700" b="1" i="0" kern="1200" dirty="0">
                <a:solidFill>
                  <a:schemeClr val="tx1"/>
                </a:solidFill>
              </a:rPr>
              <a:t>A och C</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11. </a:t>
            </a:r>
            <a:r>
              <a:rPr lang="sv-SE" sz="700" i="0" kern="1200" dirty="0">
                <a:solidFill>
                  <a:schemeClr val="tx1"/>
                </a:solidFill>
              </a:rPr>
              <a:t>Rätt svar: </a:t>
            </a:r>
            <a:r>
              <a:rPr lang="sv-SE" sz="700" b="1" i="0" kern="1200" dirty="0">
                <a:solidFill>
                  <a:schemeClr val="tx1"/>
                </a:solidFill>
              </a:rPr>
              <a:t>A och B</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12. </a:t>
            </a:r>
            <a:r>
              <a:rPr lang="sv-SE" sz="700" i="0" kern="1200" dirty="0">
                <a:solidFill>
                  <a:schemeClr val="tx1"/>
                </a:solidFill>
              </a:rPr>
              <a:t>Rätt svar: </a:t>
            </a:r>
            <a:r>
              <a:rPr lang="sv-SE" sz="700" b="1" i="0" kern="1200" dirty="0">
                <a:solidFill>
                  <a:schemeClr val="tx1"/>
                </a:solidFill>
              </a:rPr>
              <a:t>A, B och C</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13.</a:t>
            </a:r>
            <a:r>
              <a:rPr lang="sv-SE" sz="700" b="1" dirty="0"/>
              <a:t> </a:t>
            </a:r>
            <a:r>
              <a:rPr lang="sv-SE" sz="700" i="0" kern="1200" dirty="0">
                <a:solidFill>
                  <a:schemeClr val="tx1"/>
                </a:solidFill>
              </a:rPr>
              <a:t>Rätt svar: </a:t>
            </a:r>
            <a:r>
              <a:rPr lang="sv-SE" sz="700" b="1" i="0" kern="1200" dirty="0">
                <a:solidFill>
                  <a:schemeClr val="tx1"/>
                </a:solidFill>
              </a:rPr>
              <a:t>A</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14.</a:t>
            </a:r>
            <a:r>
              <a:rPr lang="sv-SE" sz="700" b="1" dirty="0"/>
              <a:t> </a:t>
            </a:r>
            <a:r>
              <a:rPr lang="sv-SE" sz="700" i="0" kern="1200" dirty="0">
                <a:solidFill>
                  <a:schemeClr val="tx1"/>
                </a:solidFill>
              </a:rPr>
              <a:t>Rätt svar: </a:t>
            </a:r>
            <a:r>
              <a:rPr lang="sv-SE" sz="700" b="1" i="0" kern="1200" dirty="0">
                <a:solidFill>
                  <a:schemeClr val="tx1"/>
                </a:solidFill>
              </a:rPr>
              <a:t>A och B</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15. </a:t>
            </a:r>
            <a:r>
              <a:rPr lang="sv-SE" sz="700" i="0" kern="1200" dirty="0">
                <a:solidFill>
                  <a:schemeClr val="tx1"/>
                </a:solidFill>
              </a:rPr>
              <a:t>Rätt svar: </a:t>
            </a:r>
            <a:r>
              <a:rPr lang="sv-SE" sz="700" b="1" i="0" kern="1200" dirty="0">
                <a:solidFill>
                  <a:schemeClr val="tx1"/>
                </a:solidFill>
              </a:rPr>
              <a:t>A, B och C</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16. </a:t>
            </a:r>
            <a:r>
              <a:rPr lang="sv-SE" sz="700" i="0" kern="1200" dirty="0">
                <a:solidFill>
                  <a:schemeClr val="tx1"/>
                </a:solidFill>
              </a:rPr>
              <a:t>Rätt svar: </a:t>
            </a:r>
            <a:r>
              <a:rPr lang="sv-SE" sz="700" b="1" i="0" kern="1200" dirty="0">
                <a:solidFill>
                  <a:schemeClr val="tx1"/>
                </a:solidFill>
              </a:rPr>
              <a:t>A och C</a:t>
            </a:r>
          </a:p>
          <a:p>
            <a:pPr>
              <a:lnSpc>
                <a:spcPct val="80000"/>
              </a:lnSpc>
              <a:spcBef>
                <a:spcPts val="0"/>
              </a:spcBef>
            </a:pPr>
            <a:r>
              <a:rPr lang="sv-SE" sz="700" b="1" i="0" kern="1200" dirty="0">
                <a:solidFill>
                  <a:schemeClr val="tx1"/>
                </a:solidFill>
              </a:rPr>
              <a:t> </a:t>
            </a:r>
          </a:p>
          <a:p>
            <a:pPr>
              <a:lnSpc>
                <a:spcPct val="80000"/>
              </a:lnSpc>
              <a:spcBef>
                <a:spcPts val="0"/>
              </a:spcBef>
            </a:pPr>
            <a:r>
              <a:rPr lang="sv-SE" sz="700" b="1" i="0" kern="1200" dirty="0">
                <a:solidFill>
                  <a:schemeClr val="tx1"/>
                </a:solidFill>
              </a:rPr>
              <a:t>Fråga 17.</a:t>
            </a:r>
            <a:r>
              <a:rPr lang="sv-SE" sz="700" b="1" dirty="0"/>
              <a:t> </a:t>
            </a:r>
            <a:r>
              <a:rPr lang="sv-SE" sz="700" i="0" kern="1200" dirty="0">
                <a:solidFill>
                  <a:schemeClr val="tx1"/>
                </a:solidFill>
              </a:rPr>
              <a:t>Rätt svar: </a:t>
            </a:r>
            <a:r>
              <a:rPr lang="sv-SE" sz="700" b="1" i="0" kern="1200" dirty="0">
                <a:solidFill>
                  <a:schemeClr val="tx1"/>
                </a:solidFill>
              </a:rPr>
              <a:t>A</a:t>
            </a:r>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11</a:t>
            </a:fld>
            <a:endParaRPr lang="sv-SE" altLang="sv-SE"/>
          </a:p>
        </p:txBody>
      </p:sp>
      <p:sp>
        <p:nvSpPr>
          <p:cNvPr id="5" name="Platshållare för anteckningar 2"/>
          <p:cNvSpPr txBox="1">
            <a:spLocks/>
          </p:cNvSpPr>
          <p:nvPr/>
        </p:nvSpPr>
        <p:spPr>
          <a:xfrm>
            <a:off x="3542853" y="4714875"/>
            <a:ext cx="2584450" cy="4467225"/>
          </a:xfrm>
          <a:prstGeom prst="rect">
            <a:avLst/>
          </a:prstGeom>
        </p:spPr>
        <p:txBody>
          <a:bodyPr vert="horz" lIns="95562" tIns="47781" rIns="95562" bIns="47781" rtlCol="0">
            <a:noAutofit/>
          </a:bodyPr>
          <a:lst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sv-SE" sz="800" dirty="0"/>
          </a:p>
        </p:txBody>
      </p:sp>
    </p:spTree>
    <p:extLst>
      <p:ext uri="{BB962C8B-B14F-4D97-AF65-F5344CB8AC3E}">
        <p14:creationId xmlns:p14="http://schemas.microsoft.com/office/powerpoint/2010/main" val="855602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lnSpc>
                <a:spcPct val="110000"/>
              </a:lnSpc>
            </a:pPr>
            <a:r>
              <a:rPr lang="sv-SE" b="1" dirty="0"/>
              <a:t>Uppgift 2: </a:t>
            </a:r>
            <a:r>
              <a:rPr lang="sv-SE" dirty="0"/>
              <a:t>Min plan för att vara Aktiv med KOL.</a:t>
            </a:r>
          </a:p>
          <a:p>
            <a:pPr>
              <a:lnSpc>
                <a:spcPct val="110000"/>
              </a:lnSpc>
            </a:pPr>
            <a:endParaRPr lang="sv-SE" i="0" kern="1200" dirty="0">
              <a:solidFill>
                <a:schemeClr val="tx1"/>
              </a:solidFill>
            </a:endParaRPr>
          </a:p>
          <a:p>
            <a:pPr marL="171450" indent="-171450">
              <a:lnSpc>
                <a:spcPct val="110000"/>
              </a:lnSpc>
              <a:buFont typeface="Arial"/>
              <a:buChar char="•"/>
            </a:pPr>
            <a:r>
              <a:rPr lang="sv-SE" i="0" kern="1200" dirty="0">
                <a:solidFill>
                  <a:schemeClr val="tx1"/>
                </a:solidFill>
              </a:rPr>
              <a:t>Visa </a:t>
            </a:r>
            <a:r>
              <a:rPr lang="sv-SE" i="0" kern="1200" dirty="0" err="1">
                <a:solidFill>
                  <a:schemeClr val="tx1"/>
                </a:solidFill>
              </a:rPr>
              <a:t>ppt</a:t>
            </a:r>
            <a:r>
              <a:rPr lang="sv-SE" i="0" kern="1200" dirty="0">
                <a:solidFill>
                  <a:schemeClr val="tx1"/>
                </a:solidFill>
              </a:rPr>
              <a:t>-bild 12 och låt den ligga på.</a:t>
            </a:r>
          </a:p>
          <a:p>
            <a:pPr marL="171450" indent="-171450">
              <a:lnSpc>
                <a:spcPct val="110000"/>
              </a:lnSpc>
              <a:buFont typeface="Arial"/>
              <a:buChar char="•"/>
            </a:pPr>
            <a:r>
              <a:rPr lang="sv-SE" i="0" kern="1200" dirty="0">
                <a:solidFill>
                  <a:schemeClr val="tx1"/>
                </a:solidFill>
              </a:rPr>
              <a:t>Dela ut Uppgift 2</a:t>
            </a:r>
            <a:r>
              <a:rPr lang="sv-SE" i="0" kern="1200" baseline="0" dirty="0">
                <a:solidFill>
                  <a:schemeClr val="tx1"/>
                </a:solidFill>
              </a:rPr>
              <a:t> </a:t>
            </a:r>
            <a:r>
              <a:rPr lang="sv-SE" i="0" kern="1200" dirty="0">
                <a:solidFill>
                  <a:schemeClr val="tx1"/>
                </a:solidFill>
              </a:rPr>
              <a:t>”Min plan för att vara Aktiv med KOL” (utskrift). </a:t>
            </a:r>
          </a:p>
          <a:p>
            <a:pPr marL="171450" indent="-171450">
              <a:lnSpc>
                <a:spcPct val="110000"/>
              </a:lnSpc>
              <a:buFont typeface="Arial"/>
              <a:buChar char="•"/>
            </a:pPr>
            <a:r>
              <a:rPr lang="sv-SE" i="0" kern="1200" dirty="0">
                <a:solidFill>
                  <a:schemeClr val="tx1"/>
                </a:solidFill>
              </a:rPr>
              <a:t>Be deltagarna att svar på frågorna under ca 15 minuter.</a:t>
            </a:r>
          </a:p>
          <a:p>
            <a:pPr marL="171450" indent="-171450">
              <a:lnSpc>
                <a:spcPct val="110000"/>
              </a:lnSpc>
              <a:buFont typeface="Arial"/>
              <a:buChar char="•"/>
            </a:pPr>
            <a:endParaRPr lang="sv-SE" i="0" kern="1200" dirty="0">
              <a:solidFill>
                <a:schemeClr val="tx1"/>
              </a:solidFill>
            </a:endParaRPr>
          </a:p>
          <a:p>
            <a:pPr rtl="0">
              <a:lnSpc>
                <a:spcPct val="110000"/>
              </a:lnSpc>
            </a:pPr>
            <a:r>
              <a:rPr lang="sv-SE" b="1" i="0" u="none" strike="noStrike" kern="1200" baseline="0" dirty="0">
                <a:solidFill>
                  <a:schemeClr val="tx1"/>
                </a:solidFill>
              </a:rPr>
              <a:t>Syftet med </a:t>
            </a:r>
            <a:r>
              <a:rPr lang="sv-SE" b="0" i="0" u="none" strike="noStrike" kern="1200" baseline="0" dirty="0">
                <a:solidFill>
                  <a:schemeClr val="tx1"/>
                </a:solidFill>
              </a:rPr>
              <a:t>uppgiften är att göra en personlig sammanfattning av utbildningen och ett avstamp för en bättre vardag med KOL. Deltagaren väljer ut den för honom eller henne viktigaste lärdomen under utbildningen, definierar sin motivation för att vara aktiv med KOL samt hittar några goda nya beteenden som han eller hon vill göra till vanor.</a:t>
            </a:r>
          </a:p>
          <a:p>
            <a:pPr rtl="0">
              <a:lnSpc>
                <a:spcPct val="110000"/>
              </a:lnSpc>
            </a:pPr>
            <a:endParaRPr lang="sv-SE" b="0" i="0" u="none" strike="noStrike" kern="1200" baseline="0" dirty="0">
              <a:solidFill>
                <a:schemeClr val="tx1"/>
              </a:solidFill>
            </a:endParaRPr>
          </a:p>
          <a:p>
            <a:pPr rtl="0">
              <a:lnSpc>
                <a:spcPct val="110000"/>
              </a:lnSpc>
            </a:pPr>
            <a:r>
              <a:rPr lang="sv-SE" b="0" i="0" u="none" strike="noStrike" kern="1200" baseline="0" dirty="0">
                <a:solidFill>
                  <a:schemeClr val="tx1"/>
                </a:solidFill>
              </a:rPr>
              <a:t>Om ni har tid, diskutera gärna i grupp vilka goda vanor deltagarna har valt. Genom en gruppdiskussion kan deltagarna inspirera varandra.</a:t>
            </a:r>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12</a:t>
            </a:fld>
            <a:endParaRPr lang="sv-SE" altLang="sv-SE"/>
          </a:p>
        </p:txBody>
      </p:sp>
    </p:spTree>
    <p:extLst>
      <p:ext uri="{BB962C8B-B14F-4D97-AF65-F5344CB8AC3E}">
        <p14:creationId xmlns:p14="http://schemas.microsoft.com/office/powerpoint/2010/main" val="191989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Denna bild inleder ett nytt pass.</a:t>
            </a:r>
          </a:p>
          <a:p>
            <a:endParaRPr lang="sv-SE" dirty="0"/>
          </a:p>
        </p:txBody>
      </p:sp>
      <p:sp>
        <p:nvSpPr>
          <p:cNvPr id="4" name="Platshållare för bildnummer 3"/>
          <p:cNvSpPr>
            <a:spLocks noGrp="1"/>
          </p:cNvSpPr>
          <p:nvPr>
            <p:ph type="sldNum" sz="quarter" idx="5"/>
          </p:nvPr>
        </p:nvSpPr>
        <p:spPr/>
        <p:txBody>
          <a:bodyPr/>
          <a:lstStyle/>
          <a:p>
            <a:pPr>
              <a:defRPr/>
            </a:pPr>
            <a:fld id="{67184777-D1BC-4C58-8801-0124144F45A9}" type="slidenum">
              <a:rPr lang="sv-SE" altLang="sv-SE" smtClean="0"/>
              <a:pPr>
                <a:defRPr/>
              </a:pPr>
              <a:t>13</a:t>
            </a:fld>
            <a:endParaRPr lang="sv-SE" altLang="sv-SE"/>
          </a:p>
        </p:txBody>
      </p:sp>
    </p:spTree>
    <p:extLst>
      <p:ext uri="{BB962C8B-B14F-4D97-AF65-F5344CB8AC3E}">
        <p14:creationId xmlns:p14="http://schemas.microsoft.com/office/powerpoint/2010/main" val="1643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Riksförbundet</a:t>
            </a:r>
            <a:r>
              <a:rPr lang="sv-SE" baseline="0" dirty="0"/>
              <a:t> </a:t>
            </a:r>
            <a:r>
              <a:rPr lang="sv-SE" baseline="0" dirty="0" err="1"/>
              <a:t>HjärtLung</a:t>
            </a:r>
            <a:endParaRPr lang="sv-SE" dirty="0"/>
          </a:p>
          <a:p>
            <a:r>
              <a:rPr lang="sv-SE" dirty="0"/>
              <a:t>Vi är en ideell organisation som arbetar för att alla med hjärt-, </a:t>
            </a:r>
            <a:r>
              <a:rPr lang="sv-SE" dirty="0">
                <a:highlight>
                  <a:srgbClr val="FFFF00"/>
                </a:highlight>
              </a:rPr>
              <a:t>kärl- och </a:t>
            </a:r>
            <a:r>
              <a:rPr lang="sv-SE" dirty="0"/>
              <a:t>lungsjukdom i Sverige ska kunna leva ett så bra liv som möjligt. Oavsett vilka de är, var de bor eller vad de tror på. Vårt jobb är viktigt. I Sverige lever över två miljoner människor med hjärt-, kärl- och lungsjukdom. De har rätt till ett bra liv, till rätt behandling och till värme och gemenskap. Det är därför vi finns.</a:t>
            </a:r>
          </a:p>
          <a:p>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Vi har </a:t>
            </a:r>
            <a:r>
              <a:rPr lang="sv-SE" sz="900" b="0" i="0" u="none" strike="noStrike" kern="1200" dirty="0">
                <a:solidFill>
                  <a:schemeClr val="tx1"/>
                </a:solidFill>
                <a:effectLst/>
                <a:latin typeface="+mn-lt"/>
                <a:ea typeface="+mn-ea"/>
                <a:cs typeface="+mn-cs"/>
              </a:rPr>
              <a:t>närmare 35.000 medlemmar och cirka 170 föreningar </a:t>
            </a:r>
            <a:r>
              <a:rPr lang="sv-SE" sz="900" b="0" i="0" u="none" strike="noStrike" kern="1200" dirty="0" err="1">
                <a:solidFill>
                  <a:schemeClr val="tx1"/>
                </a:solidFill>
                <a:effectLst/>
                <a:latin typeface="+mn-lt"/>
                <a:ea typeface="+mn-ea"/>
                <a:cs typeface="+mn-cs"/>
              </a:rPr>
              <a:t>inkl</a:t>
            </a:r>
            <a:r>
              <a:rPr lang="sv-SE" sz="900" b="0" i="0" u="none" strike="noStrike" kern="1200" dirty="0">
                <a:solidFill>
                  <a:schemeClr val="tx1"/>
                </a:solidFill>
                <a:effectLst/>
                <a:latin typeface="+mn-lt"/>
                <a:ea typeface="+mn-ea"/>
                <a:cs typeface="+mn-cs"/>
              </a:rPr>
              <a:t> medlemsorganisationer </a:t>
            </a:r>
            <a:r>
              <a:rPr lang="sv-SE" baseline="0" dirty="0"/>
              <a:t>runt om i landet och är en av Sveriges största patientorganisationer.</a:t>
            </a:r>
          </a:p>
          <a:p>
            <a:endParaRPr lang="sv-SE" baseline="0" dirty="0"/>
          </a:p>
          <a:p>
            <a:endParaRPr lang="sv-SE" baseline="0" dirty="0"/>
          </a:p>
          <a:p>
            <a:endParaRPr lang="sv-SE" baseline="0" dirty="0"/>
          </a:p>
        </p:txBody>
      </p:sp>
      <p:sp>
        <p:nvSpPr>
          <p:cNvPr id="4" name="Platshållare för bildnummer 3"/>
          <p:cNvSpPr>
            <a:spLocks noGrp="1"/>
          </p:cNvSpPr>
          <p:nvPr>
            <p:ph type="sldNum" sz="quarter" idx="5"/>
          </p:nvPr>
        </p:nvSpPr>
        <p:spPr/>
        <p:txBody>
          <a:bodyPr/>
          <a:lstStyle/>
          <a:p>
            <a:fld id="{68FD80A3-E747-DA4A-8F47-59388CF8799D}" type="slidenum">
              <a:rPr lang="sv-SE" smtClean="0"/>
              <a:t>14</a:t>
            </a:fld>
            <a:endParaRPr lang="sv-SE"/>
          </a:p>
        </p:txBody>
      </p:sp>
    </p:spTree>
    <p:extLst>
      <p:ext uri="{BB962C8B-B14F-4D97-AF65-F5344CB8AC3E}">
        <p14:creationId xmlns:p14="http://schemas.microsoft.com/office/powerpoint/2010/main" val="2039931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Detta är en översiktsbild och bilderna 4-8 är en fördjupning av ovanstående punkter.</a:t>
            </a:r>
          </a:p>
          <a:p>
            <a:endParaRPr lang="sv-SE" baseline="0" dirty="0"/>
          </a:p>
          <a:p>
            <a:r>
              <a:rPr lang="sv-SE" baseline="0" dirty="0"/>
              <a:t>Vi jobbar för alla med hjärt-, kärl- och lungsjukdom inom följande kärnområden:</a:t>
            </a:r>
          </a:p>
          <a:p>
            <a:endParaRPr lang="sv-SE" baseline="0" dirty="0"/>
          </a:p>
          <a:p>
            <a:pPr marL="171450" indent="-171450">
              <a:buFont typeface="Arial" panose="020B0604020202020204" pitchFamily="34" charset="0"/>
              <a:buChar char="•"/>
            </a:pPr>
            <a:r>
              <a:rPr lang="sv-SE" baseline="0" dirty="0"/>
              <a:t>Opinionsbildning</a:t>
            </a:r>
          </a:p>
          <a:p>
            <a:pPr marL="171450" indent="-171450">
              <a:buFont typeface="Arial" panose="020B0604020202020204" pitchFamily="34" charset="0"/>
              <a:buChar char="•"/>
            </a:pPr>
            <a:r>
              <a:rPr lang="sv-SE" baseline="0" dirty="0"/>
              <a:t>Livsstil</a:t>
            </a:r>
          </a:p>
          <a:p>
            <a:pPr marL="171450" indent="-171450">
              <a:buFont typeface="Arial" panose="020B0604020202020204" pitchFamily="34" charset="0"/>
              <a:buChar char="•"/>
            </a:pPr>
            <a:r>
              <a:rPr lang="sv-SE" baseline="0" dirty="0" err="1"/>
              <a:t>Trygghet-gemenskap-stöd</a:t>
            </a:r>
            <a:endParaRPr lang="sv-SE" baseline="0" dirty="0"/>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aseline="0" dirty="0"/>
              <a:t>Vi ger också ut tidningen Status samt </a:t>
            </a:r>
            <a:r>
              <a:rPr lang="sv-SE" u="none" baseline="0" dirty="0"/>
              <a:t>stödjer forskning för ett längre liv och en bättre vardag efter diagnosen.</a:t>
            </a:r>
            <a:endParaRPr lang="sv-SE" u="none" dirty="0"/>
          </a:p>
        </p:txBody>
      </p:sp>
      <p:sp>
        <p:nvSpPr>
          <p:cNvPr id="4" name="Platshållare för bildnummer 3"/>
          <p:cNvSpPr>
            <a:spLocks noGrp="1"/>
          </p:cNvSpPr>
          <p:nvPr>
            <p:ph type="sldNum" sz="quarter" idx="5"/>
          </p:nvPr>
        </p:nvSpPr>
        <p:spPr/>
        <p:txBody>
          <a:bodyPr/>
          <a:lstStyle/>
          <a:p>
            <a:fld id="{68FD80A3-E747-DA4A-8F47-59388CF8799D}" type="slidenum">
              <a:rPr lang="sv-SE" smtClean="0"/>
              <a:t>15</a:t>
            </a:fld>
            <a:endParaRPr lang="sv-SE"/>
          </a:p>
        </p:txBody>
      </p:sp>
    </p:spTree>
    <p:extLst>
      <p:ext uri="{BB962C8B-B14F-4D97-AF65-F5344CB8AC3E}">
        <p14:creationId xmlns:p14="http://schemas.microsoft.com/office/powerpoint/2010/main" val="2110279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900" b="0" i="0" kern="1200" dirty="0">
                <a:solidFill>
                  <a:schemeClr val="tx1"/>
                </a:solidFill>
                <a:effectLst/>
                <a:latin typeface="+mn-lt"/>
                <a:ea typeface="+mn-ea"/>
                <a:cs typeface="+mn-cs"/>
              </a:rPr>
              <a:t>Vi företräder våra medlemmar och människor med hjärt</a:t>
            </a:r>
            <a:r>
              <a:rPr lang="sv-SE" sz="900" b="0" i="0" kern="1200" baseline="0" dirty="0">
                <a:solidFill>
                  <a:schemeClr val="tx1"/>
                </a:solidFill>
                <a:effectLst/>
                <a:latin typeface="+mn-lt"/>
                <a:ea typeface="+mn-ea"/>
                <a:cs typeface="+mn-cs"/>
              </a:rPr>
              <a:t>-, kärl- och lungsjukdom.</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dirty="0"/>
          </a:p>
          <a:p>
            <a:r>
              <a:rPr lang="sv-SE" sz="900" b="0" i="0" kern="1200" dirty="0">
                <a:solidFill>
                  <a:schemeClr val="tx1"/>
                </a:solidFill>
                <a:effectLst/>
                <a:latin typeface="+mn-lt"/>
                <a:ea typeface="+mn-ea"/>
                <a:cs typeface="+mn-cs"/>
              </a:rPr>
              <a:t>Vi deltar i samhällsdebatten och ställer krav på utvecklingen</a:t>
            </a:r>
            <a:r>
              <a:rPr lang="sv-SE" sz="900" b="0" i="0" kern="1200" baseline="0" dirty="0">
                <a:solidFill>
                  <a:schemeClr val="tx1"/>
                </a:solidFill>
                <a:effectLst/>
                <a:latin typeface="+mn-lt"/>
                <a:ea typeface="+mn-ea"/>
                <a:cs typeface="+mn-cs"/>
              </a:rPr>
              <a:t> främst </a:t>
            </a:r>
            <a:r>
              <a:rPr lang="sv-SE" sz="900" b="0" i="0" kern="1200" dirty="0">
                <a:solidFill>
                  <a:schemeClr val="tx1"/>
                </a:solidFill>
                <a:effectLst/>
                <a:latin typeface="+mn-lt"/>
                <a:ea typeface="+mn-ea"/>
                <a:cs typeface="+mn-cs"/>
              </a:rPr>
              <a:t>inom hälso- och sjukvården. Det sker i dialog med företrädare från riksdagen, departementen, landstingen, Socialstyrelsen, medicinska professionen och andra organisationer.</a:t>
            </a:r>
            <a:r>
              <a:rPr lang="sv-SE" sz="900" b="0" i="0" kern="1200" baseline="0" dirty="0">
                <a:solidFill>
                  <a:schemeClr val="tx1"/>
                </a:solidFill>
                <a:effectLst/>
                <a:latin typeface="+mn-lt"/>
                <a:ea typeface="+mn-ea"/>
                <a:cs typeface="+mn-cs"/>
              </a:rPr>
              <a:t> Vi arbetar för personcentrerad vård där patienten deltar aktivt i planering och genomförande av den egna vården i samarbete med vårdpersonal. </a:t>
            </a:r>
          </a:p>
          <a:p>
            <a:endParaRPr lang="sv-SE" sz="900" b="0" i="0" kern="1200" baseline="0" dirty="0">
              <a:solidFill>
                <a:schemeClr val="tx1"/>
              </a:solidFill>
              <a:effectLst/>
              <a:latin typeface="+mn-lt"/>
              <a:ea typeface="+mn-ea"/>
              <a:cs typeface="+mn-cs"/>
            </a:endParaRPr>
          </a:p>
          <a:p>
            <a:r>
              <a:rPr lang="sv-SE" sz="900" b="0" i="0" kern="1200" baseline="0" dirty="0">
                <a:solidFill>
                  <a:schemeClr val="tx1"/>
                </a:solidFill>
                <a:effectLst/>
                <a:latin typeface="+mn-lt"/>
                <a:ea typeface="+mn-ea"/>
                <a:cs typeface="+mn-cs"/>
              </a:rPr>
              <a:t>I samverkan med hälso- och sjukvården arbetar vi fram nytt material och nya modeller för att ytterligare höja nivån på vård och rehabilitering.</a:t>
            </a:r>
            <a:endParaRPr lang="sv-SE" sz="900" b="0" i="0" kern="1200" dirty="0">
              <a:solidFill>
                <a:schemeClr val="tx1"/>
              </a:solidFill>
              <a:effectLst/>
              <a:latin typeface="+mn-lt"/>
              <a:ea typeface="+mn-ea"/>
              <a:cs typeface="+mn-cs"/>
            </a:endParaRPr>
          </a:p>
          <a:p>
            <a:endParaRPr lang="sv-SE" sz="900" b="0" i="0" kern="1200" dirty="0">
              <a:solidFill>
                <a:schemeClr val="tx1"/>
              </a:solidFill>
              <a:effectLst/>
              <a:latin typeface="+mn-lt"/>
              <a:ea typeface="+mn-ea"/>
              <a:cs typeface="+mn-cs"/>
            </a:endParaRPr>
          </a:p>
          <a:p>
            <a:r>
              <a:rPr lang="sv-SE" sz="900" b="0" i="0" kern="1200" dirty="0">
                <a:solidFill>
                  <a:schemeClr val="tx1"/>
                </a:solidFill>
                <a:effectLst/>
                <a:latin typeface="+mn-lt"/>
                <a:ea typeface="+mn-ea"/>
                <a:cs typeface="+mn-cs"/>
              </a:rPr>
              <a:t>Vi följer och påverkar kommuner och landsting i hjärt-</a:t>
            </a:r>
            <a:r>
              <a:rPr lang="sv-SE" sz="900" b="0" i="0" kern="1200" baseline="0" dirty="0">
                <a:solidFill>
                  <a:schemeClr val="tx1"/>
                </a:solidFill>
                <a:effectLst/>
                <a:latin typeface="+mn-lt"/>
                <a:ea typeface="+mn-ea"/>
                <a:cs typeface="+mn-cs"/>
              </a:rPr>
              <a:t> och lungfrågor. </a:t>
            </a:r>
            <a:endParaRPr lang="sv-SE" sz="900" b="0" i="0" kern="1200" dirty="0">
              <a:solidFill>
                <a:schemeClr val="tx1"/>
              </a:solidFill>
              <a:effectLst/>
              <a:latin typeface="+mn-lt"/>
              <a:ea typeface="+mn-ea"/>
              <a:cs typeface="+mn-cs"/>
            </a:endParaRPr>
          </a:p>
          <a:p>
            <a:endParaRPr lang="sv-SE" sz="900" b="0" i="0" kern="1200" dirty="0">
              <a:solidFill>
                <a:schemeClr val="tx1"/>
              </a:solidFill>
              <a:effectLst/>
              <a:latin typeface="+mn-lt"/>
              <a:ea typeface="+mn-ea"/>
              <a:cs typeface="+mn-cs"/>
            </a:endParaRPr>
          </a:p>
          <a:p>
            <a:r>
              <a:rPr lang="sv-SE" dirty="0"/>
              <a:t>Exempel på aktiviteter och projekt:</a:t>
            </a:r>
          </a:p>
          <a:p>
            <a:endParaRPr lang="sv-SE" dirty="0"/>
          </a:p>
          <a:p>
            <a:pPr marL="171450" indent="-171450">
              <a:buFont typeface="Arial" panose="020B0604020202020204" pitchFamily="34" charset="0"/>
              <a:buChar char="•"/>
            </a:pPr>
            <a:r>
              <a:rPr lang="sv-SE" dirty="0"/>
              <a:t>Hjärtemånaden</a:t>
            </a:r>
          </a:p>
          <a:p>
            <a:pPr marL="171450" indent="-171450">
              <a:buFont typeface="Arial" panose="020B0604020202020204" pitchFamily="34" charset="0"/>
              <a:buChar char="•"/>
            </a:pPr>
            <a:r>
              <a:rPr lang="sv-SE" dirty="0"/>
              <a:t>Lungmånaden</a:t>
            </a:r>
          </a:p>
          <a:p>
            <a:pPr marL="171450" indent="-171450">
              <a:buFont typeface="Arial" panose="020B0604020202020204" pitchFamily="34" charset="0"/>
              <a:buChar char="•"/>
            </a:pPr>
            <a:r>
              <a:rPr lang="sv-SE" u="none" dirty="0"/>
              <a:t>HLR-veckan</a:t>
            </a:r>
            <a:endParaRPr lang="sv-SE" sz="900" u="none" baseline="0" dirty="0"/>
          </a:p>
          <a:p>
            <a:pPr marL="171450" indent="-171450">
              <a:buFont typeface="Arial" panose="020B0604020202020204" pitchFamily="34" charset="0"/>
              <a:buChar char="•"/>
            </a:pPr>
            <a:r>
              <a:rPr lang="sv-SE" sz="900" baseline="0" dirty="0"/>
              <a:t>Årets Hjärt-</a:t>
            </a:r>
            <a:r>
              <a:rPr lang="sv-SE" sz="900" baseline="0" dirty="0" err="1"/>
              <a:t>lungräddare</a:t>
            </a:r>
            <a:endParaRPr lang="sv-SE" sz="900" baseline="0" dirty="0"/>
          </a:p>
          <a:p>
            <a:r>
              <a:rPr lang="sv-SE" dirty="0"/>
              <a:t>•</a:t>
            </a:r>
            <a:r>
              <a:rPr lang="sv-SE" baseline="0" dirty="0"/>
              <a:t>   </a:t>
            </a:r>
            <a:r>
              <a:rPr lang="sv-SE" dirty="0"/>
              <a:t>Hjärtguiden</a:t>
            </a:r>
          </a:p>
          <a:p>
            <a:endParaRPr lang="sv-SE" dirty="0"/>
          </a:p>
          <a:p>
            <a:endParaRPr lang="sv-SE" u="sng" dirty="0"/>
          </a:p>
          <a:p>
            <a:r>
              <a:rPr lang="sv-SE" u="none" dirty="0"/>
              <a:t>Ps. På Dagens Medicins </a:t>
            </a:r>
            <a:r>
              <a:rPr lang="sv-SE" u="none" dirty="0" err="1"/>
              <a:t>maktlista</a:t>
            </a:r>
            <a:r>
              <a:rPr lang="sv-SE" u="none" dirty="0"/>
              <a:t> 2019 kom vår ordförande Inger Ros på 38:e plats med motiveringen:</a:t>
            </a:r>
          </a:p>
          <a:p>
            <a:r>
              <a:rPr lang="sv-SE" sz="900" b="0" i="0" kern="1200" dirty="0">
                <a:solidFill>
                  <a:schemeClr val="tx1"/>
                </a:solidFill>
                <a:effectLst/>
                <a:latin typeface="+mn-lt"/>
                <a:ea typeface="+mn-ea"/>
                <a:cs typeface="+mn-cs"/>
              </a:rPr>
              <a:t>"Erfaren lokalpolitiker som har kommunperspektivet med sig och sitter i styrelsen för Stockholms läns sjukvårdsområde. Valdes om av en enhällig kongress i april för tre nya år som ordförande för Sveriges näst största patientorganisation. Beskrivs som slipad och större än den organisation hon företräder.”</a:t>
            </a:r>
            <a:endParaRPr lang="sv-SE" u="none" dirty="0"/>
          </a:p>
        </p:txBody>
      </p:sp>
      <p:sp>
        <p:nvSpPr>
          <p:cNvPr id="4" name="Platshållare för bildnummer 3"/>
          <p:cNvSpPr>
            <a:spLocks noGrp="1"/>
          </p:cNvSpPr>
          <p:nvPr>
            <p:ph type="sldNum" sz="quarter" idx="5"/>
          </p:nvPr>
        </p:nvSpPr>
        <p:spPr/>
        <p:txBody>
          <a:bodyPr/>
          <a:lstStyle/>
          <a:p>
            <a:fld id="{68FD80A3-E747-DA4A-8F47-59388CF8799D}" type="slidenum">
              <a:rPr lang="sv-SE" smtClean="0"/>
              <a:t>16</a:t>
            </a:fld>
            <a:endParaRPr lang="sv-SE"/>
          </a:p>
        </p:txBody>
      </p:sp>
    </p:spTree>
    <p:extLst>
      <p:ext uri="{BB962C8B-B14F-4D97-AF65-F5344CB8AC3E}">
        <p14:creationId xmlns:p14="http://schemas.microsoft.com/office/powerpoint/2010/main" val="375486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påverkar attityder hos allmänheten när det gäller livsstilsfrågor. </a:t>
            </a:r>
          </a:p>
          <a:p>
            <a:r>
              <a:rPr lang="sv-SE" dirty="0"/>
              <a:t>Syftet är att sprida kunskap om hjärt-, kärl- och lungsjukdomar, rätten till vård, behandling och långsiktiga livsstilsförändringar.</a:t>
            </a:r>
          </a:p>
          <a:p>
            <a:endParaRPr lang="sv-SE" dirty="0"/>
          </a:p>
          <a:p>
            <a:r>
              <a:rPr lang="sv-SE" dirty="0"/>
              <a:t>För medlemmar:</a:t>
            </a:r>
          </a:p>
          <a:p>
            <a:r>
              <a:rPr lang="sv-SE" dirty="0"/>
              <a:t>Vi tar fram</a:t>
            </a:r>
            <a:r>
              <a:rPr lang="sv-SE" baseline="0" dirty="0"/>
              <a:t> motions- och träningsprogram för att erbjuda en möjlighet till anpassad motion.</a:t>
            </a:r>
          </a:p>
          <a:p>
            <a:r>
              <a:rPr lang="sv-SE" baseline="0" dirty="0"/>
              <a:t>Vi anordnar studiecirklar och tematräffar i livsstilsfrågor samt föreläsningar och samtalsgrupper utifrån olika diagnoser.</a:t>
            </a:r>
          </a:p>
          <a:p>
            <a:r>
              <a:rPr lang="sv-SE" baseline="0" dirty="0"/>
              <a:t>Vi tar fram material om våra diagnoser, med information om sjukdom, behandling och livsstil.</a:t>
            </a:r>
          </a:p>
          <a:p>
            <a:endParaRPr lang="sv-SE" baseline="0" dirty="0"/>
          </a:p>
          <a:p>
            <a:r>
              <a:rPr lang="sv-SE" baseline="0" dirty="0"/>
              <a:t>För alla:</a:t>
            </a:r>
          </a:p>
          <a:p>
            <a:r>
              <a:rPr lang="sv-SE" sz="900" b="0" i="0" kern="1200" dirty="0">
                <a:solidFill>
                  <a:schemeClr val="tx1"/>
                </a:solidFill>
                <a:effectLst/>
                <a:latin typeface="+mn-lt"/>
                <a:ea typeface="+mn-ea"/>
                <a:cs typeface="+mn-cs"/>
              </a:rPr>
              <a:t>Vi samarbetar med landets kommuner för att skapa promenader för ett hälsosammare Sverige.</a:t>
            </a:r>
          </a:p>
          <a:p>
            <a:r>
              <a:rPr lang="sv-SE" sz="900" b="0" i="0" kern="1200" dirty="0">
                <a:solidFill>
                  <a:schemeClr val="tx1"/>
                </a:solidFill>
                <a:effectLst/>
                <a:latin typeface="+mn-lt"/>
                <a:ea typeface="+mn-ea"/>
                <a:cs typeface="+mn-cs"/>
              </a:rPr>
              <a:t>Hälsans Stig är en trygg och promenadvänlig slinga utan given start- eller slutpunkt. Slingan är vanligen 3-6 kilometer lång och löper där människor normalt brukar promenera.</a:t>
            </a:r>
            <a:r>
              <a:rPr lang="sv-SE" sz="900" b="0" i="0" kern="1200" baseline="0" dirty="0">
                <a:solidFill>
                  <a:schemeClr val="tx1"/>
                </a:solidFill>
                <a:effectLst/>
                <a:latin typeface="+mn-lt"/>
                <a:ea typeface="+mn-ea"/>
                <a:cs typeface="+mn-cs"/>
              </a:rPr>
              <a:t> </a:t>
            </a:r>
            <a:r>
              <a:rPr lang="sv-SE" sz="900" b="0" i="0" kern="1200" dirty="0">
                <a:solidFill>
                  <a:schemeClr val="tx1"/>
                </a:solidFill>
                <a:effectLst/>
                <a:latin typeface="+mn-lt"/>
                <a:ea typeface="+mn-ea"/>
                <a:cs typeface="+mn-cs"/>
              </a:rPr>
              <a:t>Det finns idag cirka 130 Hälsans Stig</a:t>
            </a:r>
            <a:r>
              <a:rPr lang="sv-SE" sz="900" b="0" i="0" kern="1200" baseline="0" dirty="0">
                <a:solidFill>
                  <a:schemeClr val="tx1"/>
                </a:solidFill>
                <a:effectLst/>
                <a:latin typeface="+mn-lt"/>
                <a:ea typeface="+mn-ea"/>
                <a:cs typeface="+mn-cs"/>
              </a:rPr>
              <a:t> </a:t>
            </a:r>
            <a:r>
              <a:rPr lang="sv-SE" sz="900" b="0" i="0" kern="1200" dirty="0">
                <a:solidFill>
                  <a:schemeClr val="tx1"/>
                </a:solidFill>
                <a:effectLst/>
                <a:latin typeface="+mn-lt"/>
                <a:ea typeface="+mn-ea"/>
                <a:cs typeface="+mn-cs"/>
              </a:rPr>
              <a:t>runt om i landet.</a:t>
            </a:r>
          </a:p>
          <a:p>
            <a:pPr marL="0" marR="0" indent="0" algn="l" defTabSz="914400" rtl="0" eaLnBrk="0" fontAlgn="base" latinLnBrk="0" hangingPunct="0">
              <a:lnSpc>
                <a:spcPct val="100000"/>
              </a:lnSpc>
              <a:spcBef>
                <a:spcPct val="30000"/>
              </a:spcBef>
              <a:spcAft>
                <a:spcPct val="0"/>
              </a:spcAft>
              <a:buClrTx/>
              <a:buSzTx/>
              <a:buFontTx/>
              <a:buNone/>
              <a:tabLst/>
              <a:defRPr/>
            </a:pPr>
            <a:r>
              <a:rPr lang="sv-SE" baseline="0" dirty="0"/>
              <a:t>Vi tar fram diagnosbroschyrer för alla som vill få en bättre förståelse för sin sjukdom och vad som krävs för att leva med den.</a:t>
            </a:r>
          </a:p>
          <a:p>
            <a:endParaRPr lang="sv-SE" dirty="0"/>
          </a:p>
          <a:p>
            <a:endParaRPr lang="sv-SE" dirty="0"/>
          </a:p>
          <a:p>
            <a:r>
              <a:rPr lang="sv-SE" dirty="0"/>
              <a:t>För vården:</a:t>
            </a:r>
          </a:p>
          <a:p>
            <a:r>
              <a:rPr lang="sv-SE" dirty="0"/>
              <a:t>Vi</a:t>
            </a:r>
            <a:r>
              <a:rPr lang="sv-SE" baseline="0" dirty="0"/>
              <a:t> erbjuder </a:t>
            </a:r>
            <a:r>
              <a:rPr lang="sv-SE" dirty="0"/>
              <a:t>kompletta och kostnadsfria</a:t>
            </a:r>
            <a:r>
              <a:rPr lang="sv-SE" baseline="0" dirty="0"/>
              <a:t> patientutbildningar som vårdpersonal över hela landet kan använda för att utbilda sina patienter. Utbildningsmaterialet innehåller handledarmanual, PowerPoint-bilder, uppgifter, faktablad, filmer och träningsprogram. Fokus i utbildningarna ligger på att möjliggöra en bra egenvård och livskvalitet genom kunskap och motivation.</a:t>
            </a:r>
          </a:p>
          <a:p>
            <a:endParaRPr lang="sv-SE" baseline="0" dirty="0"/>
          </a:p>
        </p:txBody>
      </p:sp>
      <p:sp>
        <p:nvSpPr>
          <p:cNvPr id="4" name="Platshållare för bildnummer 3"/>
          <p:cNvSpPr>
            <a:spLocks noGrp="1"/>
          </p:cNvSpPr>
          <p:nvPr>
            <p:ph type="sldNum" sz="quarter" idx="5"/>
          </p:nvPr>
        </p:nvSpPr>
        <p:spPr/>
        <p:txBody>
          <a:bodyPr/>
          <a:lstStyle/>
          <a:p>
            <a:fld id="{68FD80A3-E747-DA4A-8F47-59388CF8799D}" type="slidenum">
              <a:rPr lang="sv-SE" smtClean="0"/>
              <a:t>17</a:t>
            </a:fld>
            <a:endParaRPr lang="sv-SE"/>
          </a:p>
        </p:txBody>
      </p:sp>
    </p:spTree>
    <p:extLst>
      <p:ext uri="{BB962C8B-B14F-4D97-AF65-F5344CB8AC3E}">
        <p14:creationId xmlns:p14="http://schemas.microsoft.com/office/powerpoint/2010/main" val="55292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Mötet med andra människor betyder mycket för hälsan. </a:t>
            </a:r>
          </a:p>
          <a:p>
            <a:r>
              <a:rPr lang="sv-SE" dirty="0"/>
              <a:t>Vi erbjuder möjligheten att umgås, dela erfarenheter och att ha trevligt tillsammans. </a:t>
            </a:r>
          </a:p>
          <a:p>
            <a:r>
              <a:rPr lang="sv-SE" dirty="0"/>
              <a:t>Många medlemmar upplever föreningens gemenskap som mycket betydelsefull för en ökad livskvalitet.</a:t>
            </a:r>
          </a:p>
          <a:p>
            <a:endParaRPr lang="sv-SE" dirty="0"/>
          </a:p>
          <a:p>
            <a:r>
              <a:rPr lang="sv-SE" dirty="0"/>
              <a:t>Varje lokalförening har sitt eget aktivitetsprogram.</a:t>
            </a:r>
            <a:endParaRPr lang="sv-SE" baseline="0" dirty="0"/>
          </a:p>
          <a:p>
            <a:r>
              <a:rPr lang="sv-SE" baseline="0" dirty="0"/>
              <a:t>Exempel aktiviteter vara:</a:t>
            </a:r>
          </a:p>
          <a:p>
            <a:endParaRPr lang="sv-SE" dirty="0"/>
          </a:p>
          <a:p>
            <a:pPr marL="171450" indent="-171450">
              <a:buFont typeface="Arial" panose="020B0604020202020204" pitchFamily="34" charset="0"/>
              <a:buChar char="•"/>
            </a:pPr>
            <a:r>
              <a:rPr lang="sv-SE" dirty="0"/>
              <a:t>Vattengympa</a:t>
            </a:r>
          </a:p>
          <a:p>
            <a:pPr marL="171450" indent="-171450">
              <a:buFont typeface="Arial" panose="020B0604020202020204" pitchFamily="34" charset="0"/>
              <a:buChar char="•"/>
            </a:pPr>
            <a:r>
              <a:rPr lang="sv-SE" dirty="0"/>
              <a:t>Promenader</a:t>
            </a:r>
          </a:p>
          <a:p>
            <a:pPr marL="171450" indent="-171450">
              <a:buFont typeface="Arial" panose="020B0604020202020204" pitchFamily="34" charset="0"/>
              <a:buChar char="•"/>
            </a:pPr>
            <a:r>
              <a:rPr lang="sv-SE" dirty="0"/>
              <a:t>Medicinsk</a:t>
            </a:r>
            <a:r>
              <a:rPr lang="sv-SE" baseline="0" dirty="0"/>
              <a:t> yoga</a:t>
            </a:r>
          </a:p>
          <a:p>
            <a:pPr marL="171450" indent="-171450">
              <a:buFont typeface="Arial" panose="020B0604020202020204" pitchFamily="34" charset="0"/>
              <a:buChar char="•"/>
            </a:pPr>
            <a:r>
              <a:rPr lang="sv-SE" baseline="0" dirty="0"/>
              <a:t>Boule</a:t>
            </a:r>
          </a:p>
          <a:p>
            <a:pPr marL="171450" indent="-171450">
              <a:buFont typeface="Arial" panose="020B0604020202020204" pitchFamily="34" charset="0"/>
              <a:buChar char="•"/>
            </a:pPr>
            <a:r>
              <a:rPr lang="sv-SE" baseline="0" dirty="0"/>
              <a:t>Medicinska kurser</a:t>
            </a:r>
          </a:p>
          <a:p>
            <a:pPr marL="171450" indent="-171450">
              <a:buFont typeface="Arial" panose="020B0604020202020204" pitchFamily="34" charset="0"/>
              <a:buChar char="•"/>
            </a:pPr>
            <a:r>
              <a:rPr lang="sv-SE" baseline="0" dirty="0"/>
              <a:t>Matlagning</a:t>
            </a:r>
          </a:p>
          <a:p>
            <a:pPr marL="171450" indent="-171450">
              <a:buFont typeface="Arial" panose="020B0604020202020204" pitchFamily="34" charset="0"/>
              <a:buChar char="•"/>
            </a:pPr>
            <a:r>
              <a:rPr lang="sv-SE" baseline="0" dirty="0"/>
              <a:t>Handarbete</a:t>
            </a:r>
          </a:p>
          <a:p>
            <a:pPr marL="171450" indent="-171450">
              <a:buFont typeface="Arial" panose="020B0604020202020204" pitchFamily="34" charset="0"/>
              <a:buChar char="•"/>
            </a:pPr>
            <a:r>
              <a:rPr lang="sv-SE" baseline="0" dirty="0"/>
              <a:t>Körsång</a:t>
            </a:r>
          </a:p>
          <a:p>
            <a:pPr marL="171450" indent="-171450">
              <a:buFont typeface="Arial" panose="020B0604020202020204" pitchFamily="34" charset="0"/>
              <a:buChar char="•"/>
            </a:pPr>
            <a:r>
              <a:rPr lang="sv-SE" baseline="0" dirty="0"/>
              <a:t>Träslöjd</a:t>
            </a:r>
          </a:p>
          <a:p>
            <a:pPr marL="171450" indent="-171450">
              <a:buFont typeface="Arial" panose="020B0604020202020204" pitchFamily="34" charset="0"/>
              <a:buChar char="•"/>
            </a:pPr>
            <a:r>
              <a:rPr lang="sv-SE" baseline="0" dirty="0"/>
              <a:t>Utflykter</a:t>
            </a:r>
          </a:p>
          <a:p>
            <a:pPr marL="171450" indent="-171450">
              <a:buFont typeface="Arial" panose="020B0604020202020204" pitchFamily="34" charset="0"/>
              <a:buChar char="•"/>
            </a:pPr>
            <a:r>
              <a:rPr lang="sv-SE" baseline="0" dirty="0"/>
              <a:t>Teaterbesök</a:t>
            </a:r>
          </a:p>
          <a:p>
            <a:pPr marL="171450" indent="-171450">
              <a:buFont typeface="Arial" panose="020B0604020202020204" pitchFamily="34" charset="0"/>
              <a:buChar char="•"/>
            </a:pPr>
            <a:r>
              <a:rPr lang="sv-SE" baseline="0" dirty="0"/>
              <a:t>Resor</a:t>
            </a:r>
          </a:p>
          <a:p>
            <a:pPr marL="171450" indent="-171450">
              <a:buFont typeface="Arial" panose="020B0604020202020204" pitchFamily="34" charset="0"/>
              <a:buChar char="•"/>
            </a:pPr>
            <a:r>
              <a:rPr lang="sv-SE" baseline="0" dirty="0"/>
              <a:t>Föreläsningar</a:t>
            </a:r>
          </a:p>
          <a:p>
            <a:pPr marL="171450" indent="-171450">
              <a:buFont typeface="Arial" panose="020B0604020202020204" pitchFamily="34" charset="0"/>
              <a:buChar char="•"/>
            </a:pPr>
            <a:endParaRPr lang="sv-SE" baseline="0" dirty="0"/>
          </a:p>
        </p:txBody>
      </p:sp>
      <p:sp>
        <p:nvSpPr>
          <p:cNvPr id="4" name="Platshållare för bildnummer 3"/>
          <p:cNvSpPr>
            <a:spLocks noGrp="1"/>
          </p:cNvSpPr>
          <p:nvPr>
            <p:ph type="sldNum" sz="quarter" idx="5"/>
          </p:nvPr>
        </p:nvSpPr>
        <p:spPr/>
        <p:txBody>
          <a:bodyPr/>
          <a:lstStyle/>
          <a:p>
            <a:fld id="{68FD80A3-E747-DA4A-8F47-59388CF8799D}" type="slidenum">
              <a:rPr lang="sv-SE" smtClean="0"/>
              <a:t>18</a:t>
            </a:fld>
            <a:endParaRPr lang="sv-SE"/>
          </a:p>
        </p:txBody>
      </p:sp>
    </p:spTree>
    <p:extLst>
      <p:ext uri="{BB962C8B-B14F-4D97-AF65-F5344CB8AC3E}">
        <p14:creationId xmlns:p14="http://schemas.microsoft.com/office/powerpoint/2010/main" val="2462764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0" i="0" kern="1200" dirty="0">
                <a:solidFill>
                  <a:schemeClr val="tx1"/>
                </a:solidFill>
                <a:effectLst/>
                <a:latin typeface="+mn-lt"/>
                <a:ea typeface="+mn-ea"/>
                <a:cs typeface="+mn-cs"/>
              </a:rPr>
              <a:t>Status är en medlemstidning som kommer i brevlådan 6 gånger</a:t>
            </a:r>
            <a:r>
              <a:rPr lang="sv-SE" sz="900" b="0" i="0" kern="1200" baseline="0" dirty="0">
                <a:solidFill>
                  <a:schemeClr val="tx1"/>
                </a:solidFill>
                <a:effectLst/>
                <a:latin typeface="+mn-lt"/>
                <a:ea typeface="+mn-ea"/>
                <a:cs typeface="+mn-cs"/>
              </a:rPr>
              <a:t> om året.</a:t>
            </a:r>
          </a:p>
          <a:p>
            <a:endParaRPr lang="sv-SE" sz="900" b="0" i="0" kern="1200" baseline="0" dirty="0">
              <a:solidFill>
                <a:schemeClr val="tx1"/>
              </a:solidFill>
              <a:effectLst/>
              <a:latin typeface="+mn-lt"/>
              <a:ea typeface="+mn-ea"/>
              <a:cs typeface="+mn-cs"/>
            </a:endParaRPr>
          </a:p>
          <a:p>
            <a:r>
              <a:rPr lang="sv-SE" sz="900" b="0" i="0" kern="1200" baseline="0" dirty="0">
                <a:solidFill>
                  <a:schemeClr val="tx1"/>
                </a:solidFill>
                <a:effectLst/>
                <a:latin typeface="+mn-lt"/>
                <a:ea typeface="+mn-ea"/>
                <a:cs typeface="+mn-cs"/>
              </a:rPr>
              <a:t>Tidningen bevakar nyheter inom hjärt-, kärl- och lungsjukvården samt blandar medicinska nyheter med reportage och aktuella händelser. Vår uppskattade tidning har ett tema för varje nummer. </a:t>
            </a:r>
          </a:p>
          <a:p>
            <a:endParaRPr lang="sv-SE" sz="900" b="0" i="0" kern="1200" baseline="0" dirty="0">
              <a:solidFill>
                <a:schemeClr val="tx1"/>
              </a:solidFill>
              <a:effectLst/>
              <a:latin typeface="+mn-lt"/>
              <a:ea typeface="+mn-ea"/>
              <a:cs typeface="+mn-cs"/>
            </a:endParaRPr>
          </a:p>
          <a:p>
            <a:r>
              <a:rPr lang="sv-SE" sz="900" b="0" i="0" kern="1200" baseline="0" dirty="0">
                <a:solidFill>
                  <a:schemeClr val="tx1"/>
                </a:solidFill>
                <a:effectLst/>
                <a:latin typeface="+mn-lt"/>
                <a:ea typeface="+mn-ea"/>
                <a:cs typeface="+mn-cs"/>
              </a:rPr>
              <a:t>Vi är också aktiva på sociala medier:</a:t>
            </a:r>
          </a:p>
          <a:p>
            <a:pPr marL="171450" indent="-171450">
              <a:buFont typeface="Arial" panose="020B0604020202020204" pitchFamily="34" charset="0"/>
              <a:buChar char="•"/>
            </a:pPr>
            <a:r>
              <a:rPr lang="sv-SE" sz="900" b="0" i="0" kern="1200" baseline="0" dirty="0">
                <a:solidFill>
                  <a:schemeClr val="tx1"/>
                </a:solidFill>
                <a:effectLst/>
                <a:latin typeface="+mn-lt"/>
                <a:ea typeface="+mn-ea"/>
                <a:cs typeface="+mn-cs"/>
              </a:rPr>
              <a:t>Hemsidan</a:t>
            </a:r>
          </a:p>
          <a:p>
            <a:pPr marL="171450" indent="-171450">
              <a:buFont typeface="Arial" panose="020B0604020202020204" pitchFamily="34" charset="0"/>
              <a:buChar char="•"/>
            </a:pPr>
            <a:r>
              <a:rPr lang="sv-SE" sz="900" b="0" i="0" kern="1200" baseline="0" dirty="0">
                <a:solidFill>
                  <a:schemeClr val="tx1"/>
                </a:solidFill>
                <a:effectLst/>
                <a:latin typeface="+mn-lt"/>
                <a:ea typeface="+mn-ea"/>
                <a:cs typeface="+mn-cs"/>
              </a:rPr>
              <a:t>Facebook</a:t>
            </a:r>
          </a:p>
          <a:p>
            <a:pPr marL="171450" indent="-171450">
              <a:buFont typeface="Arial" panose="020B0604020202020204" pitchFamily="34" charset="0"/>
              <a:buChar char="•"/>
            </a:pPr>
            <a:r>
              <a:rPr lang="sv-SE" sz="900" b="0" i="0" kern="1200" baseline="0" dirty="0" err="1">
                <a:solidFill>
                  <a:schemeClr val="tx1"/>
                </a:solidFill>
                <a:effectLst/>
                <a:latin typeface="+mn-lt"/>
                <a:ea typeface="+mn-ea"/>
                <a:cs typeface="+mn-cs"/>
              </a:rPr>
              <a:t>Instagram</a:t>
            </a:r>
            <a:endParaRPr lang="sv-SE" sz="9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sv-SE" sz="900" b="0" i="0" kern="1200" baseline="0" dirty="0">
                <a:solidFill>
                  <a:schemeClr val="tx1"/>
                </a:solidFill>
                <a:effectLst/>
                <a:latin typeface="+mn-lt"/>
                <a:ea typeface="+mn-ea"/>
                <a:cs typeface="+mn-cs"/>
              </a:rPr>
              <a:t>Twitter</a:t>
            </a:r>
          </a:p>
          <a:p>
            <a:pPr marL="171450" indent="-171450">
              <a:buFont typeface="Arial" panose="020B0604020202020204" pitchFamily="34" charset="0"/>
              <a:buChar char="•"/>
            </a:pPr>
            <a:r>
              <a:rPr lang="sv-SE" sz="900" b="0" i="0" kern="1200" baseline="0" dirty="0">
                <a:solidFill>
                  <a:schemeClr val="tx1"/>
                </a:solidFill>
                <a:effectLst/>
                <a:latin typeface="+mn-lt"/>
                <a:ea typeface="+mn-ea"/>
                <a:cs typeface="+mn-cs"/>
              </a:rPr>
              <a:t>Youtube</a:t>
            </a:r>
            <a:endParaRPr lang="sv-SE" sz="900" b="0" i="0" kern="1200" dirty="0">
              <a:solidFill>
                <a:schemeClr val="tx1"/>
              </a:solidFill>
              <a:effectLst/>
              <a:latin typeface="+mn-lt"/>
              <a:ea typeface="+mn-ea"/>
              <a:cs typeface="+mn-cs"/>
            </a:endParaRPr>
          </a:p>
          <a:p>
            <a:endParaRPr lang="sv-SE" sz="9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8FD80A3-E747-DA4A-8F47-59388CF8799D}" type="slidenum">
              <a:rPr lang="sv-SE" smtClean="0"/>
              <a:t>19</a:t>
            </a:fld>
            <a:endParaRPr lang="sv-SE"/>
          </a:p>
        </p:txBody>
      </p:sp>
    </p:spTree>
    <p:extLst>
      <p:ext uri="{BB962C8B-B14F-4D97-AF65-F5344CB8AC3E}">
        <p14:creationId xmlns:p14="http://schemas.microsoft.com/office/powerpoint/2010/main" val="168421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eaLnBrk="1" fontAlgn="auto" hangingPunct="1">
              <a:lnSpc>
                <a:spcPct val="110000"/>
              </a:lnSpc>
              <a:spcBef>
                <a:spcPts val="0"/>
              </a:spcBef>
              <a:spcAft>
                <a:spcPts val="0"/>
              </a:spcAft>
              <a:defRPr/>
            </a:pPr>
            <a:r>
              <a:rPr lang="sv-SE" dirty="0"/>
              <a:t>Om du vill berätta mer utförligt om dagen:</a:t>
            </a:r>
          </a:p>
          <a:p>
            <a:pPr eaLnBrk="1" fontAlgn="auto" hangingPunct="1">
              <a:lnSpc>
                <a:spcPct val="110000"/>
              </a:lnSpc>
              <a:spcBef>
                <a:spcPts val="0"/>
              </a:spcBef>
              <a:spcAft>
                <a:spcPts val="0"/>
              </a:spcAft>
              <a:defRPr/>
            </a:pPr>
            <a:endParaRPr lang="sv-SE" dirty="0"/>
          </a:p>
          <a:p>
            <a:pPr>
              <a:lnSpc>
                <a:spcPct val="110000"/>
              </a:lnSpc>
            </a:pPr>
            <a:r>
              <a:rPr lang="sv-SE" b="1" dirty="0"/>
              <a:t>Konsten att ta hand om sig själv</a:t>
            </a:r>
          </a:p>
          <a:p>
            <a:pPr marL="171450" indent="-171450">
              <a:lnSpc>
                <a:spcPct val="110000"/>
              </a:lnSpc>
              <a:buFont typeface="Arial" panose="020B0604020202020204" pitchFamily="34" charset="0"/>
              <a:buChar char="•"/>
            </a:pPr>
            <a:r>
              <a:rPr lang="sv-SE" dirty="0"/>
              <a:t>Vad är friskvård vid en kronisk</a:t>
            </a:r>
            <a:r>
              <a:rPr lang="sv-SE" baseline="0" dirty="0"/>
              <a:t> sjukdom?</a:t>
            </a:r>
          </a:p>
          <a:p>
            <a:pPr marL="171450" indent="-171450">
              <a:lnSpc>
                <a:spcPct val="110000"/>
              </a:lnSpc>
              <a:buFont typeface="Arial" panose="020B0604020202020204" pitchFamily="34" charset="0"/>
              <a:buChar char="•"/>
            </a:pPr>
            <a:endParaRPr lang="sv-SE" dirty="0"/>
          </a:p>
          <a:p>
            <a:pPr>
              <a:lnSpc>
                <a:spcPct val="110000"/>
              </a:lnSpc>
            </a:pPr>
            <a:r>
              <a:rPr lang="sv-SE" b="1" dirty="0"/>
              <a:t>Repetition och handlingsplan</a:t>
            </a:r>
          </a:p>
          <a:p>
            <a:pPr marL="171450" indent="-171450">
              <a:lnSpc>
                <a:spcPct val="110000"/>
              </a:lnSpc>
              <a:buFont typeface="Arial" panose="020B0604020202020204" pitchFamily="34" charset="0"/>
              <a:buChar char="•"/>
            </a:pPr>
            <a:r>
              <a:rPr lang="sv-SE" dirty="0"/>
              <a:t>Repetition av utbildningen genom ett frågeformulär</a:t>
            </a:r>
          </a:p>
          <a:p>
            <a:pPr marL="171450" indent="-171450">
              <a:lnSpc>
                <a:spcPct val="110000"/>
              </a:lnSpc>
              <a:buFont typeface="Arial" panose="020B0604020202020204" pitchFamily="34" charset="0"/>
              <a:buChar char="•"/>
            </a:pPr>
            <a:r>
              <a:rPr lang="sv-SE" dirty="0"/>
              <a:t>Framåtsyftande, individuell plan</a:t>
            </a:r>
            <a:r>
              <a:rPr lang="sv-SE" baseline="0" dirty="0"/>
              <a:t> för ett aktivt liv med KOL</a:t>
            </a:r>
            <a:endParaRPr lang="sv-SE" dirty="0"/>
          </a:p>
          <a:p>
            <a:pPr>
              <a:lnSpc>
                <a:spcPct val="110000"/>
              </a:lnSpc>
            </a:pPr>
            <a:endParaRPr lang="sv-SE" dirty="0"/>
          </a:p>
          <a:p>
            <a:pPr>
              <a:lnSpc>
                <a:spcPct val="110000"/>
              </a:lnSpc>
            </a:pPr>
            <a:r>
              <a:rPr lang="sv-SE" b="1" dirty="0"/>
              <a:t>Riksförbundet </a:t>
            </a:r>
            <a:r>
              <a:rPr lang="sv-SE" b="1" dirty="0" err="1"/>
              <a:t>HjärtLung</a:t>
            </a:r>
            <a:endParaRPr lang="sv-SE" b="1" dirty="0"/>
          </a:p>
          <a:p>
            <a:pPr marL="171450" indent="-171450">
              <a:lnSpc>
                <a:spcPct val="110000"/>
              </a:lnSpc>
              <a:buFont typeface="Arial" panose="020B0604020202020204" pitchFamily="34" charset="0"/>
              <a:buChar char="•"/>
            </a:pPr>
            <a:r>
              <a:rPr lang="sv-SE" dirty="0"/>
              <a:t>Lokalföreningen</a:t>
            </a:r>
            <a:r>
              <a:rPr lang="sv-SE" baseline="0" dirty="0"/>
              <a:t> presenterar sig och sitt utbud av motionsaktiviteter</a:t>
            </a:r>
            <a:endParaRPr lang="sv-SE" dirty="0"/>
          </a:p>
          <a:p>
            <a:pPr>
              <a:lnSpc>
                <a:spcPct val="110000"/>
              </a:lnSpc>
            </a:pPr>
            <a:endParaRPr lang="sv-SE" dirty="0"/>
          </a:p>
          <a:p>
            <a:pPr>
              <a:lnSpc>
                <a:spcPct val="110000"/>
              </a:lnSpc>
            </a:pPr>
            <a:r>
              <a:rPr lang="sv-SE" b="1" dirty="0"/>
              <a:t>Tack och hejdå!</a:t>
            </a:r>
          </a:p>
          <a:p>
            <a:pPr marL="171450" indent="-171450">
              <a:lnSpc>
                <a:spcPct val="110000"/>
              </a:lnSpc>
              <a:buFont typeface="Arial" panose="020B0604020202020204" pitchFamily="34" charset="0"/>
              <a:buChar char="•"/>
            </a:pPr>
            <a:r>
              <a:rPr lang="sv-SE" dirty="0"/>
              <a:t>Vi</a:t>
            </a:r>
            <a:r>
              <a:rPr lang="sv-SE" baseline="0" dirty="0"/>
              <a:t> gör en ny självskattning och jämför med den vi gjorde tidigare</a:t>
            </a:r>
          </a:p>
          <a:p>
            <a:pPr marL="171450" indent="-171450">
              <a:lnSpc>
                <a:spcPct val="110000"/>
              </a:lnSpc>
              <a:buFont typeface="Arial" panose="020B0604020202020204" pitchFamily="34" charset="0"/>
              <a:buChar char="•"/>
            </a:pPr>
            <a:r>
              <a:rPr lang="sv-SE" baseline="0" dirty="0"/>
              <a:t>Uppföljning av förväntningar från Träff 1</a:t>
            </a:r>
          </a:p>
          <a:p>
            <a:pPr marL="171450" indent="-171450">
              <a:lnSpc>
                <a:spcPct val="110000"/>
              </a:lnSpc>
              <a:buFont typeface="Arial" panose="020B0604020202020204" pitchFamily="34" charset="0"/>
              <a:buChar char="•"/>
            </a:pPr>
            <a:r>
              <a:rPr lang="sv-SE" baseline="0" dirty="0"/>
              <a:t>Kursen avslutas</a:t>
            </a:r>
            <a:endParaRPr lang="sv-SE" dirty="0"/>
          </a:p>
          <a:p>
            <a:pPr>
              <a:lnSpc>
                <a:spcPct val="110000"/>
              </a:lnSpc>
            </a:pPr>
            <a:endParaRPr lang="sv-SE" dirty="0"/>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2</a:t>
            </a:fld>
            <a:endParaRPr lang="sv-SE" altLang="sv-SE"/>
          </a:p>
        </p:txBody>
      </p:sp>
    </p:spTree>
    <p:extLst>
      <p:ext uri="{BB962C8B-B14F-4D97-AF65-F5344CB8AC3E}">
        <p14:creationId xmlns:p14="http://schemas.microsoft.com/office/powerpoint/2010/main" val="4023714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sv-SE"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900" u="none" kern="1200" dirty="0">
                <a:solidFill>
                  <a:schemeClr val="tx1"/>
                </a:solidFill>
                <a:effectLst/>
                <a:latin typeface="+mn-lt"/>
                <a:ea typeface="+mn-ea"/>
                <a:cs typeface="+mn-cs"/>
              </a:rPr>
              <a:t>Vi är en patientorganisation med närmare 80 års kunskap och erfarenhet.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900" u="none"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900" u="none" kern="1200" dirty="0">
                <a:solidFill>
                  <a:schemeClr val="tx1"/>
                </a:solidFill>
                <a:effectLst/>
                <a:latin typeface="+mn-lt"/>
                <a:ea typeface="+mn-ea"/>
                <a:cs typeface="+mn-cs"/>
              </a:rPr>
              <a:t>Vi vet hur vardagen ser ut för de många människor som lever med hjärt-, kärl- och lungsjukdom.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900" u="none" kern="1200" dirty="0">
                <a:solidFill>
                  <a:schemeClr val="tx1"/>
                </a:solidFill>
                <a:effectLst/>
                <a:latin typeface="+mn-lt"/>
                <a:ea typeface="+mn-ea"/>
                <a:cs typeface="+mn-cs"/>
              </a:rPr>
              <a:t>Därför kan vi välja forskning som förlänger livet och gör vardagen lättare efter diagnosen. Tillsammans kan vi hjälpa över två miljoner människor med hjärt- och lungsjukdom till bättre hälsa och flera goda levnadsår. Tack vare patientvald forskning.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900" u="none" kern="1200" dirty="0">
              <a:solidFill>
                <a:schemeClr val="tx1"/>
              </a:solidFill>
              <a:effectLst/>
              <a:latin typeface="+mn-lt"/>
              <a:ea typeface="+mn-ea"/>
              <a:cs typeface="+mn-cs"/>
            </a:endParaRPr>
          </a:p>
          <a:p>
            <a:r>
              <a:rPr lang="sv-SE" sz="900" u="none" kern="1200" dirty="0">
                <a:solidFill>
                  <a:schemeClr val="tx1"/>
                </a:solidFill>
                <a:effectLst/>
                <a:latin typeface="+mn-lt"/>
                <a:ea typeface="+mn-ea"/>
                <a:cs typeface="+mn-cs"/>
              </a:rPr>
              <a:t>Våra prioriterade forskningsområden är:</a:t>
            </a:r>
          </a:p>
          <a:p>
            <a:pPr marL="171450" lvl="0" indent="-171450">
              <a:buFont typeface="Arial" panose="020B0604020202020204" pitchFamily="34" charset="0"/>
              <a:buChar char="•"/>
            </a:pPr>
            <a:r>
              <a:rPr lang="sv-SE" sz="900" u="none" kern="1200" dirty="0">
                <a:solidFill>
                  <a:schemeClr val="tx1"/>
                </a:solidFill>
                <a:effectLst/>
                <a:latin typeface="+mn-lt"/>
                <a:ea typeface="+mn-ea"/>
                <a:cs typeface="+mn-cs"/>
              </a:rPr>
              <a:t>Rehabilitering</a:t>
            </a:r>
          </a:p>
          <a:p>
            <a:pPr marL="171450" lvl="0" indent="-171450">
              <a:buFont typeface="Arial" panose="020B0604020202020204" pitchFamily="34" charset="0"/>
              <a:buChar char="•"/>
            </a:pPr>
            <a:r>
              <a:rPr lang="sv-SE" sz="900" u="none" kern="1200" dirty="0">
                <a:solidFill>
                  <a:schemeClr val="tx1"/>
                </a:solidFill>
                <a:effectLst/>
                <a:latin typeface="+mn-lt"/>
                <a:ea typeface="+mn-ea"/>
                <a:cs typeface="+mn-cs"/>
              </a:rPr>
              <a:t>Förebygga återfall och försämring</a:t>
            </a:r>
          </a:p>
          <a:p>
            <a:pPr marL="171450" lvl="0" indent="-171450">
              <a:buFont typeface="Arial" panose="020B0604020202020204" pitchFamily="34" charset="0"/>
              <a:buChar char="•"/>
            </a:pPr>
            <a:r>
              <a:rPr lang="sv-SE" sz="900" u="none" kern="1200" dirty="0">
                <a:solidFill>
                  <a:schemeClr val="tx1"/>
                </a:solidFill>
                <a:effectLst/>
                <a:latin typeface="+mn-lt"/>
                <a:ea typeface="+mn-ea"/>
                <a:cs typeface="+mn-cs"/>
              </a:rPr>
              <a:t>Egenvård</a:t>
            </a:r>
          </a:p>
          <a:p>
            <a:pPr marL="171450" lvl="0" indent="-171450">
              <a:buFont typeface="Arial" panose="020B0604020202020204" pitchFamily="34" charset="0"/>
              <a:buChar char="•"/>
            </a:pPr>
            <a:r>
              <a:rPr lang="sv-SE" sz="900" u="none" kern="1200" dirty="0">
                <a:solidFill>
                  <a:schemeClr val="tx1"/>
                </a:solidFill>
                <a:effectLst/>
                <a:latin typeface="+mn-lt"/>
                <a:ea typeface="+mn-ea"/>
                <a:cs typeface="+mn-cs"/>
              </a:rPr>
              <a:t>Livsstil</a:t>
            </a:r>
          </a:p>
          <a:p>
            <a:pPr marL="171450" lvl="0" indent="-171450">
              <a:buFont typeface="Arial" panose="020B0604020202020204" pitchFamily="34" charset="0"/>
              <a:buChar char="•"/>
            </a:pPr>
            <a:r>
              <a:rPr lang="sv-SE" sz="900" u="none" kern="1200" dirty="0">
                <a:solidFill>
                  <a:schemeClr val="tx1"/>
                </a:solidFill>
                <a:effectLst/>
                <a:latin typeface="+mn-lt"/>
                <a:ea typeface="+mn-ea"/>
                <a:cs typeface="+mn-cs"/>
              </a:rPr>
              <a:t>Psykisk hälsa (mental styrka)</a:t>
            </a:r>
          </a:p>
          <a:p>
            <a:pPr marL="171450" lvl="0" indent="-171450">
              <a:buFont typeface="Arial" panose="020B0604020202020204" pitchFamily="34" charset="0"/>
              <a:buChar char="•"/>
            </a:pPr>
            <a:r>
              <a:rPr lang="sv-SE" sz="900" u="none" kern="1200" dirty="0">
                <a:solidFill>
                  <a:schemeClr val="tx1"/>
                </a:solidFill>
                <a:effectLst/>
                <a:latin typeface="+mn-lt"/>
                <a:ea typeface="+mn-ea"/>
                <a:cs typeface="+mn-cs"/>
              </a:rPr>
              <a:t>Mötet med vården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9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dirty="0"/>
              <a:t>Under de senaste tio åren har vi kunnat stödja 150 forskningsstudier som har förändrat vardagen för den med sjukdom i hjärta, kärl eller lunga samt deras närstående.</a:t>
            </a:r>
          </a:p>
          <a:p>
            <a:pPr marL="0" marR="0" indent="0" algn="l" defTabSz="914400" rtl="0" eaLnBrk="0" fontAlgn="base" latinLnBrk="0" hangingPunct="0">
              <a:lnSpc>
                <a:spcPct val="100000"/>
              </a:lnSpc>
              <a:spcBef>
                <a:spcPct val="30000"/>
              </a:spcBef>
              <a:spcAft>
                <a:spcPct val="0"/>
              </a:spcAft>
              <a:buClrTx/>
              <a:buSzTx/>
              <a:buFontTx/>
              <a:buNone/>
              <a:tabLst/>
              <a:defRPr/>
            </a:pPr>
            <a:r>
              <a:rPr lang="sv-SE" dirty="0"/>
              <a:t>Tack vare allmänhetens bidrag har vi kunnat dela ut cirka 2 miljoner kronor per år.</a:t>
            </a:r>
          </a:p>
        </p:txBody>
      </p:sp>
      <p:sp>
        <p:nvSpPr>
          <p:cNvPr id="4" name="Platshållare för bildnummer 3"/>
          <p:cNvSpPr>
            <a:spLocks noGrp="1"/>
          </p:cNvSpPr>
          <p:nvPr>
            <p:ph type="sldNum" sz="quarter" idx="5"/>
          </p:nvPr>
        </p:nvSpPr>
        <p:spPr/>
        <p:txBody>
          <a:bodyPr/>
          <a:lstStyle/>
          <a:p>
            <a:fld id="{68FD80A3-E747-DA4A-8F47-59388CF8799D}" type="slidenum">
              <a:rPr lang="sv-SE" smtClean="0"/>
              <a:t>20</a:t>
            </a:fld>
            <a:endParaRPr lang="sv-SE"/>
          </a:p>
        </p:txBody>
      </p:sp>
    </p:spTree>
    <p:extLst>
      <p:ext uri="{BB962C8B-B14F-4D97-AF65-F5344CB8AC3E}">
        <p14:creationId xmlns:p14="http://schemas.microsoft.com/office/powerpoint/2010/main" val="118225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900" u="none" kern="1200" dirty="0">
                <a:solidFill>
                  <a:schemeClr val="tx1"/>
                </a:solidFill>
                <a:effectLst/>
                <a:latin typeface="+mn-lt"/>
                <a:ea typeface="+mn-ea"/>
                <a:cs typeface="+mn-cs"/>
              </a:rPr>
              <a:t>I Sverige över två miljoner människor med hjärt-, kärl- och lungsjukdom.</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900" kern="1200" dirty="0">
                <a:solidFill>
                  <a:schemeClr val="tx1"/>
                </a:solidFill>
                <a:effectLst/>
                <a:latin typeface="+mn-lt"/>
                <a:ea typeface="+mn-ea"/>
                <a:cs typeface="+mn-cs"/>
              </a:rPr>
              <a:t>Vi blir starkare tillsammans.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900" kern="1200" dirty="0">
                <a:solidFill>
                  <a:schemeClr val="tx1"/>
                </a:solidFill>
                <a:effectLst/>
                <a:latin typeface="+mn-lt"/>
                <a:ea typeface="+mn-ea"/>
                <a:cs typeface="+mn-cs"/>
              </a:rPr>
              <a:t>Vi behöver många medlemmar för att med kraft kunna förbättra vardagen för den som lever med hjärt-, kärl- och lungsjukdom.</a:t>
            </a:r>
          </a:p>
          <a:p>
            <a:endParaRPr lang="sv-SE" dirty="0"/>
          </a:p>
          <a:p>
            <a:r>
              <a:rPr lang="sv-SE" sz="900" kern="1200" dirty="0">
                <a:solidFill>
                  <a:schemeClr val="tx1"/>
                </a:solidFill>
                <a:effectLst/>
                <a:latin typeface="+mn-lt"/>
                <a:ea typeface="+mn-ea"/>
                <a:cs typeface="+mn-cs"/>
              </a:rPr>
              <a:t>Du blir medlem genom att:</a:t>
            </a:r>
          </a:p>
          <a:p>
            <a:r>
              <a:rPr lang="sv-SE" sz="900" b="1" kern="1200" dirty="0">
                <a:solidFill>
                  <a:schemeClr val="tx1"/>
                </a:solidFill>
                <a:effectLst/>
                <a:latin typeface="+mn-lt"/>
                <a:ea typeface="+mn-ea"/>
                <a:cs typeface="+mn-cs"/>
              </a:rPr>
              <a:t> </a:t>
            </a:r>
            <a:endParaRPr lang="sv-SE" sz="900" kern="1200" dirty="0">
              <a:solidFill>
                <a:schemeClr val="tx1"/>
              </a:solidFill>
              <a:effectLst/>
              <a:latin typeface="+mn-lt"/>
              <a:ea typeface="+mn-ea"/>
              <a:cs typeface="+mn-cs"/>
            </a:endParaRPr>
          </a:p>
          <a:p>
            <a:r>
              <a:rPr lang="sv-SE" sz="900" kern="1200" dirty="0">
                <a:solidFill>
                  <a:schemeClr val="tx1"/>
                </a:solidFill>
                <a:effectLst/>
                <a:latin typeface="+mn-lt"/>
                <a:ea typeface="+mn-ea"/>
                <a:cs typeface="+mn-cs"/>
              </a:rPr>
              <a:t>• Anmäla dig på </a:t>
            </a:r>
            <a:r>
              <a:rPr lang="sv-SE" sz="900" kern="1200" dirty="0" err="1">
                <a:solidFill>
                  <a:schemeClr val="tx1"/>
                </a:solidFill>
                <a:effectLst/>
                <a:latin typeface="+mn-lt"/>
                <a:ea typeface="+mn-ea"/>
                <a:cs typeface="+mn-cs"/>
              </a:rPr>
              <a:t>www.hjart-lung.se</a:t>
            </a:r>
            <a:r>
              <a:rPr lang="sv-SE" sz="900" kern="1200" dirty="0">
                <a:solidFill>
                  <a:schemeClr val="tx1"/>
                </a:solidFill>
                <a:effectLst/>
                <a:latin typeface="+mn-lt"/>
                <a:ea typeface="+mn-ea"/>
                <a:cs typeface="+mn-cs"/>
              </a:rPr>
              <a:t>/bli-medlem/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900" kern="1200" dirty="0">
                <a:solidFill>
                  <a:schemeClr val="tx1"/>
                </a:solidFill>
                <a:effectLst/>
                <a:latin typeface="+mn-lt"/>
                <a:ea typeface="+mn-ea"/>
                <a:cs typeface="+mn-cs"/>
              </a:rPr>
              <a:t>• Ringa på </a:t>
            </a:r>
            <a:r>
              <a:rPr lang="sv-SE" sz="900" b="0" i="0" u="none" strike="noStrike" kern="1200" dirty="0">
                <a:solidFill>
                  <a:schemeClr val="tx1"/>
                </a:solidFill>
                <a:effectLst/>
                <a:latin typeface="+mn-lt"/>
                <a:ea typeface="+mn-ea"/>
                <a:cs typeface="+mn-cs"/>
              </a:rPr>
              <a:t>08-55 606 200 </a:t>
            </a:r>
            <a:r>
              <a:rPr lang="sv-SE" sz="900" kern="1200" dirty="0">
                <a:solidFill>
                  <a:schemeClr val="tx1"/>
                </a:solidFill>
                <a:effectLst/>
                <a:latin typeface="+mn-lt"/>
                <a:ea typeface="+mn-ea"/>
                <a:cs typeface="+mn-cs"/>
              </a:rPr>
              <a:t>eller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900" kern="1200" dirty="0">
                <a:solidFill>
                  <a:schemeClr val="tx1"/>
                </a:solidFill>
                <a:effectLst/>
                <a:latin typeface="+mn-lt"/>
                <a:ea typeface="+mn-ea"/>
                <a:cs typeface="+mn-cs"/>
              </a:rPr>
              <a:t>• Mejla till </a:t>
            </a:r>
            <a:r>
              <a:rPr lang="sv-SE" sz="900" b="0" i="0" u="sng" strike="noStrike" kern="1200" dirty="0">
                <a:solidFill>
                  <a:schemeClr val="tx1"/>
                </a:solidFill>
                <a:effectLst/>
                <a:latin typeface="+mn-lt"/>
                <a:ea typeface="+mn-ea"/>
                <a:cs typeface="+mn-cs"/>
                <a:hlinkClick r:id="rId3"/>
              </a:rPr>
              <a:t>medlem@hjart-lung.se</a:t>
            </a:r>
            <a:r>
              <a:rPr lang="sv-SE" sz="900" b="0" i="0" u="sng" strike="noStrike" kern="1200" dirty="0">
                <a:solidFill>
                  <a:schemeClr val="tx1"/>
                </a:solidFill>
                <a:effectLst/>
                <a:latin typeface="+mn-lt"/>
                <a:ea typeface="+mn-ea"/>
                <a:cs typeface="+mn-cs"/>
              </a:rPr>
              <a:t> </a:t>
            </a:r>
            <a:endParaRPr lang="sv-SE" sz="900" b="0" i="0" u="none" strike="noStrike"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68FD80A3-E747-DA4A-8F47-59388CF8799D}" type="slidenum">
              <a:rPr lang="sv-SE" smtClean="0"/>
              <a:t>21</a:t>
            </a:fld>
            <a:endParaRPr lang="sv-SE"/>
          </a:p>
        </p:txBody>
      </p:sp>
    </p:spTree>
    <p:extLst>
      <p:ext uri="{BB962C8B-B14F-4D97-AF65-F5344CB8AC3E}">
        <p14:creationId xmlns:p14="http://schemas.microsoft.com/office/powerpoint/2010/main" val="3134326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67184777-D1BC-4C58-8801-0124144F45A9}" type="slidenum">
              <a:rPr lang="sv-SE" altLang="sv-SE" smtClean="0"/>
              <a:pPr>
                <a:defRPr/>
              </a:pPr>
              <a:t>22</a:t>
            </a:fld>
            <a:endParaRPr lang="sv-SE" altLang="sv-SE"/>
          </a:p>
        </p:txBody>
      </p:sp>
    </p:spTree>
    <p:extLst>
      <p:ext uri="{BB962C8B-B14F-4D97-AF65-F5344CB8AC3E}">
        <p14:creationId xmlns:p14="http://schemas.microsoft.com/office/powerpoint/2010/main" val="2202794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bild inleder ett nytt pass.</a:t>
            </a:r>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23</a:t>
            </a:fld>
            <a:endParaRPr lang="sv-SE" altLang="sv-SE"/>
          </a:p>
        </p:txBody>
      </p:sp>
    </p:spTree>
    <p:extLst>
      <p:ext uri="{BB962C8B-B14F-4D97-AF65-F5344CB8AC3E}">
        <p14:creationId xmlns:p14="http://schemas.microsoft.com/office/powerpoint/2010/main" val="2846192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Uppgift 3: </a:t>
            </a:r>
            <a:r>
              <a:rPr lang="sv-SE" dirty="0"/>
              <a:t>Självskattning – uppföljning</a:t>
            </a:r>
          </a:p>
          <a:p>
            <a:endParaRPr lang="sv-SE" dirty="0"/>
          </a:p>
          <a:p>
            <a:pPr marL="171450" indent="-171450">
              <a:buFont typeface="Arial"/>
              <a:buChar char="•"/>
            </a:pPr>
            <a:r>
              <a:rPr lang="sv-SE" sz="900" i="0" kern="1200" dirty="0">
                <a:solidFill>
                  <a:schemeClr val="tx1"/>
                </a:solidFill>
              </a:rPr>
              <a:t>Visa </a:t>
            </a:r>
            <a:r>
              <a:rPr lang="sv-SE" sz="900" i="0" kern="1200" dirty="0" err="1">
                <a:solidFill>
                  <a:schemeClr val="tx1"/>
                </a:solidFill>
              </a:rPr>
              <a:t>ppt</a:t>
            </a:r>
            <a:r>
              <a:rPr lang="sv-SE" sz="900" i="0" kern="1200" dirty="0">
                <a:solidFill>
                  <a:schemeClr val="tx1"/>
                </a:solidFill>
              </a:rPr>
              <a:t>-bild 18 och låt den ligga på.</a:t>
            </a:r>
          </a:p>
          <a:p>
            <a:pPr marL="171450" indent="-171450">
              <a:buFont typeface="Arial"/>
              <a:buChar char="•"/>
            </a:pPr>
            <a:r>
              <a:rPr lang="sv-SE" sz="900" i="0" kern="1200" dirty="0">
                <a:solidFill>
                  <a:schemeClr val="tx1"/>
                </a:solidFill>
              </a:rPr>
              <a:t>Dela ut Uppgift</a:t>
            </a:r>
            <a:r>
              <a:rPr lang="sv-SE" sz="900" i="0" kern="1200" baseline="0" dirty="0">
                <a:solidFill>
                  <a:schemeClr val="tx1"/>
                </a:solidFill>
              </a:rPr>
              <a:t> 3 </a:t>
            </a:r>
            <a:r>
              <a:rPr lang="sv-SE" sz="900" i="0" kern="1200" dirty="0">
                <a:solidFill>
                  <a:schemeClr val="tx1"/>
                </a:solidFill>
              </a:rPr>
              <a:t>”Självskattning – uppföljning” (utskrift). </a:t>
            </a:r>
          </a:p>
          <a:p>
            <a:pPr marL="171450" indent="-171450">
              <a:buFont typeface="Arial"/>
              <a:buChar char="•"/>
            </a:pPr>
            <a:r>
              <a:rPr lang="sv-SE" sz="900" i="0" kern="1200" dirty="0">
                <a:solidFill>
                  <a:schemeClr val="tx1"/>
                </a:solidFill>
              </a:rPr>
              <a:t>Be deltagarna att svar på frågorna under ca 5 minuter.</a:t>
            </a:r>
          </a:p>
          <a:p>
            <a:pPr marL="171450" indent="-171450">
              <a:buFont typeface="Arial"/>
              <a:buChar char="•"/>
            </a:pPr>
            <a:endParaRPr lang="sv-SE" sz="900" i="0" kern="1200" baseline="0" dirty="0">
              <a:solidFill>
                <a:schemeClr val="tx1"/>
              </a:solidFill>
            </a:endParaRPr>
          </a:p>
          <a:p>
            <a:pPr rtl="0"/>
            <a:r>
              <a:rPr lang="sv-SE" sz="900" b="1" i="0" u="none" strike="noStrike" kern="1200" baseline="0" dirty="0">
                <a:solidFill>
                  <a:schemeClr val="tx1"/>
                </a:solidFill>
                <a:latin typeface="Verdana"/>
                <a:ea typeface="+mn-ea"/>
                <a:cs typeface="Verdana"/>
              </a:rPr>
              <a:t>Syftet är </a:t>
            </a:r>
            <a:r>
              <a:rPr lang="sv-SE" sz="900" b="0" i="0" u="none" strike="noStrike" kern="1200" baseline="0" dirty="0">
                <a:solidFill>
                  <a:schemeClr val="tx1"/>
                </a:solidFill>
                <a:latin typeface="Verdana"/>
                <a:ea typeface="+mn-ea"/>
                <a:cs typeface="Verdana"/>
              </a:rPr>
              <a:t>att upptäcka ”förflyttningen”, inom vilka områden har utbildningen gett mest? </a:t>
            </a:r>
          </a:p>
          <a:p>
            <a:pPr rtl="0"/>
            <a:r>
              <a:rPr lang="sv-SE" sz="900" b="0" i="0" u="none" strike="noStrike" kern="1200" baseline="0" dirty="0">
                <a:solidFill>
                  <a:schemeClr val="tx1"/>
                </a:solidFill>
                <a:latin typeface="Verdana"/>
                <a:ea typeface="+mn-ea"/>
                <a:cs typeface="Verdana"/>
              </a:rPr>
              <a:t>Kunskap om sjukdomen?</a:t>
            </a:r>
          </a:p>
          <a:p>
            <a:pPr rtl="0"/>
            <a:r>
              <a:rPr lang="sv-SE" sz="900" b="0" i="0" u="none" strike="noStrike" kern="1200" baseline="0" dirty="0">
                <a:solidFill>
                  <a:schemeClr val="tx1"/>
                </a:solidFill>
                <a:latin typeface="Verdana"/>
                <a:ea typeface="+mn-ea"/>
                <a:cs typeface="Verdana"/>
              </a:rPr>
              <a:t>Trygghet i vad man ska göra och när man ska söka hjälp?</a:t>
            </a:r>
          </a:p>
          <a:p>
            <a:pPr rtl="0"/>
            <a:r>
              <a:rPr lang="sv-SE" sz="900" b="0" i="0" u="none" strike="noStrike" kern="1200" baseline="0" dirty="0">
                <a:solidFill>
                  <a:schemeClr val="tx1"/>
                </a:solidFill>
                <a:latin typeface="Verdana"/>
                <a:ea typeface="+mn-ea"/>
                <a:cs typeface="Verdana"/>
              </a:rPr>
              <a:t>Motivation till nya goda vanor? Livskvalitet?</a:t>
            </a:r>
          </a:p>
          <a:p>
            <a:pPr marL="171450" indent="-171450">
              <a:buFont typeface="Arial"/>
              <a:buChar char="•"/>
            </a:pPr>
            <a:endParaRPr lang="sv-SE" sz="900" i="0" kern="1200" baseline="0" dirty="0">
              <a:solidFill>
                <a:schemeClr val="tx1"/>
              </a:solidFill>
            </a:endParaRPr>
          </a:p>
          <a:p>
            <a:endParaRPr lang="sv-SE" baseline="0" dirty="0"/>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24</a:t>
            </a:fld>
            <a:endParaRPr lang="sv-SE" altLang="sv-SE"/>
          </a:p>
        </p:txBody>
      </p:sp>
    </p:spTree>
    <p:extLst>
      <p:ext uri="{BB962C8B-B14F-4D97-AF65-F5344CB8AC3E}">
        <p14:creationId xmlns:p14="http://schemas.microsoft.com/office/powerpoint/2010/main" val="4227118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25</a:t>
            </a:fld>
            <a:endParaRPr lang="sv-SE" altLang="sv-SE"/>
          </a:p>
        </p:txBody>
      </p:sp>
    </p:spTree>
    <p:extLst>
      <p:ext uri="{BB962C8B-B14F-4D97-AF65-F5344CB8AC3E}">
        <p14:creationId xmlns:p14="http://schemas.microsoft.com/office/powerpoint/2010/main" val="4286013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a:t>Denna</a:t>
            </a:r>
            <a:r>
              <a:rPr lang="sv-SE" baseline="0" dirty="0"/>
              <a:t> bild inleder ett nytt pass.</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3</a:t>
            </a:fld>
            <a:endParaRPr lang="sv-SE" altLang="sv-SE"/>
          </a:p>
        </p:txBody>
      </p:sp>
    </p:spTree>
    <p:extLst>
      <p:ext uri="{BB962C8B-B14F-4D97-AF65-F5344CB8AC3E}">
        <p14:creationId xmlns:p14="http://schemas.microsoft.com/office/powerpoint/2010/main" val="2383520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Film om friskvård vid kronisk sjukdom med Clas Malmström, leg läkare.</a:t>
            </a:r>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4</a:t>
            </a:fld>
            <a:endParaRPr lang="sv-SE" altLang="sv-SE"/>
          </a:p>
        </p:txBody>
      </p:sp>
    </p:spTree>
    <p:extLst>
      <p:ext uri="{BB962C8B-B14F-4D97-AF65-F5344CB8AC3E}">
        <p14:creationId xmlns:p14="http://schemas.microsoft.com/office/powerpoint/2010/main" val="292605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lnSpc>
                <a:spcPct val="110000"/>
              </a:lnSpc>
              <a:spcBef>
                <a:spcPts val="0"/>
              </a:spcBef>
              <a:spcAft>
                <a:spcPts val="324"/>
              </a:spcAft>
            </a:pPr>
            <a:r>
              <a:rPr lang="sv-SE" b="1" baseline="0" dirty="0"/>
              <a:t>Utgångspunkt:</a:t>
            </a:r>
          </a:p>
          <a:p>
            <a:pPr>
              <a:lnSpc>
                <a:spcPct val="110000"/>
              </a:lnSpc>
              <a:spcBef>
                <a:spcPts val="0"/>
              </a:spcBef>
            </a:pPr>
            <a:r>
              <a:rPr lang="sv-SE" b="0" baseline="0" dirty="0"/>
              <a:t>Bilden utgår från filmen och fokuserar på vägvalet.</a:t>
            </a:r>
          </a:p>
          <a:p>
            <a:pPr>
              <a:lnSpc>
                <a:spcPct val="110000"/>
              </a:lnSpc>
              <a:spcBef>
                <a:spcPts val="0"/>
              </a:spcBef>
            </a:pPr>
            <a:endParaRPr lang="sv-SE" b="0" baseline="0" dirty="0"/>
          </a:p>
          <a:p>
            <a:pPr>
              <a:lnSpc>
                <a:spcPct val="110000"/>
              </a:lnSpc>
              <a:spcBef>
                <a:spcPts val="0"/>
              </a:spcBef>
            </a:pPr>
            <a:r>
              <a:rPr lang="sv-SE" b="0" baseline="0" dirty="0"/>
              <a:t>Det är lätt att åka i utförsbacken, det kräver ingen ansträngning – men går snabbt.</a:t>
            </a:r>
          </a:p>
          <a:p>
            <a:pPr>
              <a:lnSpc>
                <a:spcPct val="110000"/>
              </a:lnSpc>
              <a:spcBef>
                <a:spcPts val="0"/>
              </a:spcBef>
            </a:pPr>
            <a:endParaRPr lang="sv-SE" b="0" baseline="0" dirty="0"/>
          </a:p>
          <a:p>
            <a:pPr>
              <a:lnSpc>
                <a:spcPct val="110000"/>
              </a:lnSpc>
              <a:spcBef>
                <a:spcPts val="0"/>
              </a:spcBef>
            </a:pPr>
            <a:r>
              <a:rPr lang="sv-SE" b="0" baseline="0" dirty="0"/>
              <a:t>För att må bra behöver man anstränga sig, det tar emot i början, men är enda sättet att undvika nedförsbacken.</a:t>
            </a:r>
          </a:p>
          <a:p>
            <a:pPr>
              <a:lnSpc>
                <a:spcPct val="110000"/>
              </a:lnSpc>
              <a:spcBef>
                <a:spcPts val="0"/>
              </a:spcBef>
            </a:pPr>
            <a:endParaRPr lang="sv-SE" b="0" baseline="0" dirty="0"/>
          </a:p>
          <a:p>
            <a:pPr>
              <a:lnSpc>
                <a:spcPct val="110000"/>
              </a:lnSpc>
              <a:spcBef>
                <a:spcPts val="0"/>
              </a:spcBef>
            </a:pPr>
            <a:r>
              <a:rPr lang="sv-SE" b="0" baseline="0" dirty="0"/>
              <a:t>KOL är en tuff sjukdom, men dagens forskning har visat att man kan göra mycket själv för att orka mer och få en bra livskvalitet tillsammans med sjukdomen.</a:t>
            </a:r>
          </a:p>
          <a:p>
            <a:pPr>
              <a:lnSpc>
                <a:spcPct val="110000"/>
              </a:lnSpc>
              <a:spcBef>
                <a:spcPts val="0"/>
              </a:spcBef>
            </a:pPr>
            <a:endParaRPr lang="sv-SE" b="0" baseline="0" dirty="0"/>
          </a:p>
          <a:p>
            <a:pPr>
              <a:lnSpc>
                <a:spcPct val="110000"/>
              </a:lnSpc>
              <a:spcBef>
                <a:spcPts val="0"/>
              </a:spcBef>
            </a:pPr>
            <a:r>
              <a:rPr lang="sv-SE" b="0" baseline="0" dirty="0"/>
              <a:t>Träff 4 handlar om att välja det man kan göra för att må så bra som möjligt.</a:t>
            </a:r>
          </a:p>
          <a:p>
            <a:pPr>
              <a:lnSpc>
                <a:spcPct val="110000"/>
              </a:lnSpc>
              <a:spcBef>
                <a:spcPts val="0"/>
              </a:spcBef>
            </a:pPr>
            <a:endParaRPr lang="sv-SE" b="1" baseline="0" dirty="0"/>
          </a:p>
          <a:p>
            <a:pPr>
              <a:lnSpc>
                <a:spcPct val="110000"/>
              </a:lnSpc>
              <a:spcBef>
                <a:spcPts val="0"/>
              </a:spcBef>
            </a:pPr>
            <a:r>
              <a:rPr lang="sv-SE" b="1" baseline="0" dirty="0"/>
              <a:t>Om ni har tid, diskutera gärna bilden.</a:t>
            </a:r>
            <a:endParaRPr lang="sv-SE" baseline="0" dirty="0"/>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5</a:t>
            </a:fld>
            <a:endParaRPr lang="sv-SE" altLang="sv-SE"/>
          </a:p>
        </p:txBody>
      </p:sp>
    </p:spTree>
    <p:extLst>
      <p:ext uri="{BB962C8B-B14F-4D97-AF65-F5344CB8AC3E}">
        <p14:creationId xmlns:p14="http://schemas.microsoft.com/office/powerpoint/2010/main" val="309063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lnSpc>
                <a:spcPct val="110000"/>
              </a:lnSpc>
              <a:buFont typeface="Arial" panose="020B0604020202020204" pitchFamily="34" charset="0"/>
              <a:buNone/>
            </a:pPr>
            <a:r>
              <a:rPr lang="sv-SE" dirty="0"/>
              <a:t>Styrkan</a:t>
            </a:r>
            <a:r>
              <a:rPr lang="sv-SE" baseline="0" dirty="0"/>
              <a:t> med en vana är att man gör någonting utan att behöva anstränga sig mentalt, genom att känna efter eller diskutera med sig själv om man ska göra någon eller inte.</a:t>
            </a:r>
          </a:p>
          <a:p>
            <a:pPr marL="0" indent="0">
              <a:lnSpc>
                <a:spcPct val="110000"/>
              </a:lnSpc>
              <a:buFont typeface="Arial" panose="020B0604020202020204" pitchFamily="34" charset="0"/>
              <a:buNone/>
            </a:pPr>
            <a:endParaRPr lang="sv-SE" baseline="0" dirty="0"/>
          </a:p>
          <a:p>
            <a:pPr marL="0" indent="0">
              <a:lnSpc>
                <a:spcPct val="110000"/>
              </a:lnSpc>
              <a:buFont typeface="Arial" panose="020B0604020202020204" pitchFamily="34" charset="0"/>
              <a:buNone/>
            </a:pPr>
            <a:r>
              <a:rPr lang="sv-SE" baseline="0" dirty="0"/>
              <a:t>En vana är något man gör utan att behöva tänka på om man ska göra det eller inte.</a:t>
            </a:r>
            <a:br>
              <a:rPr lang="sv-SE" baseline="0" dirty="0"/>
            </a:br>
            <a:r>
              <a:rPr lang="sv-SE" baseline="0" dirty="0"/>
              <a:t>Däri ligger också vanans styrka – en vana blir av.</a:t>
            </a:r>
          </a:p>
          <a:p>
            <a:pPr marL="0" indent="0">
              <a:lnSpc>
                <a:spcPct val="110000"/>
              </a:lnSpc>
              <a:buFont typeface="Arial" panose="020B0604020202020204" pitchFamily="34" charset="0"/>
              <a:buNone/>
            </a:pPr>
            <a:endParaRPr lang="sv-SE" baseline="0" dirty="0"/>
          </a:p>
          <a:p>
            <a:pPr marL="0" indent="0">
              <a:lnSpc>
                <a:spcPct val="110000"/>
              </a:lnSpc>
              <a:buFont typeface="Arial" panose="020B0604020202020204" pitchFamily="34" charset="0"/>
              <a:buNone/>
            </a:pPr>
            <a:r>
              <a:rPr lang="sv-SE" baseline="0" dirty="0"/>
              <a:t>Många vanor får vi i barndomen, som att borsta tänderna och bädda sängen och tacka för maten.</a:t>
            </a:r>
            <a:r>
              <a:rPr lang="sv-SE" dirty="0"/>
              <a:t> </a:t>
            </a:r>
            <a:r>
              <a:rPr lang="sv-SE" baseline="0" dirty="0"/>
              <a:t>Våra föräldrar har påmint oss många gånger för att det idag ska ske automatiskt…</a:t>
            </a:r>
          </a:p>
          <a:p>
            <a:pPr marL="0" indent="0">
              <a:lnSpc>
                <a:spcPct val="110000"/>
              </a:lnSpc>
              <a:buFont typeface="Arial" panose="020B0604020202020204" pitchFamily="34" charset="0"/>
              <a:buNone/>
            </a:pPr>
            <a:endParaRPr lang="sv-SE" baseline="0" dirty="0"/>
          </a:p>
          <a:p>
            <a:pPr marL="0" indent="0">
              <a:lnSpc>
                <a:spcPct val="110000"/>
              </a:lnSpc>
              <a:buFont typeface="Arial" panose="020B0604020202020204" pitchFamily="34" charset="0"/>
              <a:buNone/>
            </a:pPr>
            <a:r>
              <a:rPr lang="sv-SE" b="1" baseline="0" dirty="0"/>
              <a:t>Till exempel:</a:t>
            </a:r>
          </a:p>
          <a:p>
            <a:pPr marL="171450" indent="-171450">
              <a:lnSpc>
                <a:spcPct val="110000"/>
              </a:lnSpc>
              <a:buFont typeface="Arial"/>
              <a:buChar char="•"/>
            </a:pPr>
            <a:r>
              <a:rPr lang="sv-SE" baseline="0" dirty="0"/>
              <a:t>Det är måndag idag, ska jag gå på cirkelgympan klockan fem? Jag känner mig lite trött…</a:t>
            </a:r>
          </a:p>
          <a:p>
            <a:pPr marL="171450" indent="-171450">
              <a:lnSpc>
                <a:spcPct val="110000"/>
              </a:lnSpc>
              <a:buFont typeface="Arial"/>
              <a:buChar char="•"/>
            </a:pPr>
            <a:r>
              <a:rPr lang="sv-SE" baseline="0" dirty="0"/>
              <a:t>Idag är det måndag och då går jag på gympa </a:t>
            </a:r>
            <a:r>
              <a:rPr lang="sv-SE" dirty="0"/>
              <a:t>klockan</a:t>
            </a:r>
            <a:r>
              <a:rPr lang="sv-SE" baseline="0" dirty="0"/>
              <a:t> fem.</a:t>
            </a:r>
          </a:p>
          <a:p>
            <a:pPr marL="171450" indent="-171450">
              <a:lnSpc>
                <a:spcPct val="110000"/>
              </a:lnSpc>
              <a:buFontTx/>
              <a:buChar char="-"/>
            </a:pPr>
            <a:endParaRPr lang="sv-SE" baseline="0" dirty="0"/>
          </a:p>
          <a:p>
            <a:pPr marL="0" indent="0">
              <a:lnSpc>
                <a:spcPct val="110000"/>
              </a:lnSpc>
              <a:buFontTx/>
              <a:buNone/>
            </a:pPr>
            <a:r>
              <a:rPr lang="sv-SE" b="1" baseline="0" dirty="0"/>
              <a:t>I det här beslutet visar sig hur lätt det är att välja nedförsbacken </a:t>
            </a:r>
            <a:br>
              <a:rPr lang="sv-SE" b="1" baseline="0" dirty="0"/>
            </a:br>
            <a:r>
              <a:rPr lang="sv-SE" b="1" baseline="0" dirty="0"/>
              <a:t>– det är jobbigare att må bra!</a:t>
            </a:r>
          </a:p>
          <a:p>
            <a:pPr marL="0" indent="0">
              <a:lnSpc>
                <a:spcPct val="110000"/>
              </a:lnSpc>
              <a:buFont typeface="Arial" panose="020B0604020202020204" pitchFamily="34" charset="0"/>
              <a:buNone/>
            </a:pPr>
            <a:endParaRPr lang="sv-SE" baseline="0" dirty="0"/>
          </a:p>
          <a:p>
            <a:pPr marL="0" indent="0">
              <a:lnSpc>
                <a:spcPct val="110000"/>
              </a:lnSpc>
              <a:buFont typeface="Arial" panose="020B0604020202020204" pitchFamily="34" charset="0"/>
              <a:buNone/>
            </a:pPr>
            <a:endParaRPr lang="sv-SE" dirty="0"/>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6</a:t>
            </a:fld>
            <a:endParaRPr lang="sv-SE" altLang="sv-SE"/>
          </a:p>
        </p:txBody>
      </p:sp>
    </p:spTree>
    <p:extLst>
      <p:ext uri="{BB962C8B-B14F-4D97-AF65-F5344CB8AC3E}">
        <p14:creationId xmlns:p14="http://schemas.microsoft.com/office/powerpoint/2010/main" val="2478339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0000"/>
              </a:lnSpc>
              <a:spcBef>
                <a:spcPts val="924"/>
              </a:spcBef>
            </a:pPr>
            <a:r>
              <a:rPr lang="sv-SE" dirty="0"/>
              <a:t>Syftet</a:t>
            </a:r>
            <a:r>
              <a:rPr lang="sv-SE" baseline="0" dirty="0"/>
              <a:t> med den här bilden är att ge deltagarna realistiska förväntningar.</a:t>
            </a:r>
          </a:p>
          <a:p>
            <a:pPr>
              <a:lnSpc>
                <a:spcPct val="110000"/>
              </a:lnSpc>
              <a:spcBef>
                <a:spcPts val="924"/>
              </a:spcBef>
            </a:pPr>
            <a:r>
              <a:rPr lang="sv-SE" baseline="0" dirty="0"/>
              <a:t>Man kan ta en promenad varje kväll – men det blir inte en vana på bara en vecka.</a:t>
            </a:r>
          </a:p>
          <a:p>
            <a:pPr>
              <a:lnSpc>
                <a:spcPct val="110000"/>
              </a:lnSpc>
              <a:spcBef>
                <a:spcPts val="924"/>
              </a:spcBef>
            </a:pPr>
            <a:r>
              <a:rPr lang="sv-SE" baseline="0" dirty="0"/>
              <a:t>För att vanan ska bli ”automatisk” krävs oftast mycket längre tid, i snitt 66 dagar, </a:t>
            </a:r>
            <a:br>
              <a:rPr lang="sv-SE" baseline="0" dirty="0"/>
            </a:br>
            <a:r>
              <a:rPr lang="sv-SE" baseline="0" dirty="0"/>
              <a:t>dvs drygt två månader.</a:t>
            </a:r>
            <a:endParaRPr lang="sv-SE" dirty="0"/>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7</a:t>
            </a:fld>
            <a:endParaRPr lang="sv-SE" altLang="sv-SE"/>
          </a:p>
        </p:txBody>
      </p:sp>
    </p:spTree>
    <p:extLst>
      <p:ext uri="{BB962C8B-B14F-4D97-AF65-F5344CB8AC3E}">
        <p14:creationId xmlns:p14="http://schemas.microsoft.com/office/powerpoint/2010/main" val="4287153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14875"/>
            <a:ext cx="5438775" cy="4885813"/>
          </a:xfrm>
        </p:spPr>
        <p:txBody>
          <a:bodyPr>
            <a:noAutofit/>
          </a:bodyPr>
          <a:lstStyle/>
          <a:p>
            <a:pPr>
              <a:spcBef>
                <a:spcPts val="0"/>
              </a:spcBef>
            </a:pPr>
            <a:r>
              <a:rPr lang="sv-SE" sz="700" b="1" kern="1200" dirty="0">
                <a:solidFill>
                  <a:schemeClr val="tx1"/>
                </a:solidFill>
                <a:effectLst/>
                <a:ea typeface="+mn-ea"/>
              </a:rPr>
              <a:t>Glöm det dåliga samvetet</a:t>
            </a:r>
          </a:p>
          <a:p>
            <a:pPr>
              <a:spcBef>
                <a:spcPts val="0"/>
              </a:spcBef>
            </a:pPr>
            <a:r>
              <a:rPr lang="sv-SE" sz="700" kern="1200" dirty="0">
                <a:solidFill>
                  <a:schemeClr val="tx1"/>
                </a:solidFill>
                <a:effectLst/>
                <a:ea typeface="+mn-ea"/>
              </a:rPr>
              <a:t>Det är svårt att leva upp till samhällets alla krav på hur vi ska göra för att må bra. Därför är det lätt att känna skuld och dåligt samvete över sin livsstil och sina vanor, och kanske skämmas för sin övervikt, sin rökning eller sitt stillasittande. Släpp de känslorna, de är bara i vägen när du försöker ändra dina vanor. </a:t>
            </a:r>
          </a:p>
          <a:p>
            <a:pPr>
              <a:spcBef>
                <a:spcPts val="0"/>
              </a:spcBef>
            </a:pPr>
            <a:r>
              <a:rPr lang="sv-SE" sz="700" kern="1200" dirty="0">
                <a:solidFill>
                  <a:schemeClr val="tx1"/>
                </a:solidFill>
                <a:effectLst/>
                <a:ea typeface="+mn-ea"/>
              </a:rPr>
              <a:t> </a:t>
            </a:r>
          </a:p>
          <a:p>
            <a:pPr>
              <a:spcBef>
                <a:spcPts val="0"/>
              </a:spcBef>
            </a:pPr>
            <a:r>
              <a:rPr lang="sv-SE" sz="700" b="1" kern="1200" dirty="0">
                <a:solidFill>
                  <a:schemeClr val="tx1"/>
                </a:solidFill>
                <a:effectLst/>
                <a:ea typeface="+mn-ea"/>
              </a:rPr>
              <a:t>Välj vad du vill börja med</a:t>
            </a:r>
          </a:p>
          <a:p>
            <a:pPr>
              <a:spcBef>
                <a:spcPts val="0"/>
              </a:spcBef>
            </a:pPr>
            <a:r>
              <a:rPr lang="sv-SE" sz="700" kern="1200" dirty="0">
                <a:solidFill>
                  <a:schemeClr val="tx1"/>
                </a:solidFill>
                <a:effectLst/>
                <a:ea typeface="+mn-ea"/>
              </a:rPr>
              <a:t>Börja med det som du har lättast med. Det kan vara att äta bättre, minska ditt stillasittande eller öka din fysiska aktivitet. Det viktigaste är att du kommer igång och börjar tänka aktivt på din hälsa. En god vana leder ofta till en annan god vana…</a:t>
            </a:r>
          </a:p>
          <a:p>
            <a:pPr>
              <a:spcBef>
                <a:spcPts val="0"/>
              </a:spcBef>
            </a:pPr>
            <a:r>
              <a:rPr lang="sv-SE" sz="700" kern="1200" dirty="0">
                <a:solidFill>
                  <a:schemeClr val="tx1"/>
                </a:solidFill>
                <a:effectLst/>
                <a:ea typeface="+mn-ea"/>
              </a:rPr>
              <a:t> </a:t>
            </a:r>
          </a:p>
          <a:p>
            <a:pPr>
              <a:spcBef>
                <a:spcPts val="0"/>
              </a:spcBef>
            </a:pPr>
            <a:r>
              <a:rPr lang="sv-SE" sz="700" b="1" kern="1200" dirty="0">
                <a:solidFill>
                  <a:schemeClr val="tx1"/>
                </a:solidFill>
                <a:effectLst/>
                <a:ea typeface="+mn-ea"/>
              </a:rPr>
              <a:t>Lägg till något bra…</a:t>
            </a:r>
          </a:p>
          <a:p>
            <a:pPr>
              <a:spcBef>
                <a:spcPts val="0"/>
              </a:spcBef>
            </a:pPr>
            <a:r>
              <a:rPr lang="sv-SE" sz="700" kern="1200" dirty="0">
                <a:solidFill>
                  <a:schemeClr val="tx1"/>
                </a:solidFill>
                <a:effectLst/>
                <a:ea typeface="+mn-ea"/>
              </a:rPr>
              <a:t>Pekpinnar får oss ofta att fastna i negativa cirklar. Du ska inte äta choklad, du ska inte titta på TV, du ska inte …</a:t>
            </a:r>
          </a:p>
          <a:p>
            <a:pPr>
              <a:spcBef>
                <a:spcPts val="0"/>
              </a:spcBef>
            </a:pPr>
            <a:r>
              <a:rPr lang="sv-SE" sz="700" kern="1200" dirty="0">
                <a:solidFill>
                  <a:schemeClr val="tx1"/>
                </a:solidFill>
                <a:effectLst/>
                <a:ea typeface="+mn-ea"/>
              </a:rPr>
              <a:t> </a:t>
            </a:r>
          </a:p>
          <a:p>
            <a:pPr>
              <a:spcBef>
                <a:spcPts val="0"/>
              </a:spcBef>
            </a:pPr>
            <a:r>
              <a:rPr lang="sv-SE" sz="700" kern="1200" dirty="0">
                <a:solidFill>
                  <a:schemeClr val="tx1"/>
                </a:solidFill>
                <a:effectLst/>
                <a:ea typeface="+mn-ea"/>
              </a:rPr>
              <a:t>Försök istället fokusera på att göra mycket av det som är bra för dig. Då gör du automatiskt mindre av det som är dåligt. Samtidigt som du bygger mentala positiva cirklar. </a:t>
            </a:r>
          </a:p>
          <a:p>
            <a:pPr>
              <a:spcBef>
                <a:spcPts val="0"/>
              </a:spcBef>
            </a:pPr>
            <a:r>
              <a:rPr lang="sv-SE" sz="700" kern="1200" dirty="0">
                <a:solidFill>
                  <a:schemeClr val="tx1"/>
                </a:solidFill>
                <a:effectLst/>
                <a:ea typeface="+mn-ea"/>
              </a:rPr>
              <a:t> </a:t>
            </a:r>
          </a:p>
          <a:p>
            <a:pPr>
              <a:spcBef>
                <a:spcPts val="0"/>
              </a:spcBef>
            </a:pPr>
            <a:r>
              <a:rPr lang="sv-SE" sz="700" kern="1200" dirty="0">
                <a:solidFill>
                  <a:schemeClr val="tx1"/>
                </a:solidFill>
                <a:effectLst/>
                <a:ea typeface="+mn-ea"/>
              </a:rPr>
              <a:t>Till exempel:</a:t>
            </a:r>
          </a:p>
          <a:p>
            <a:pPr>
              <a:spcBef>
                <a:spcPts val="0"/>
              </a:spcBef>
            </a:pPr>
            <a:r>
              <a:rPr lang="sv-SE" sz="700" kern="1200" dirty="0">
                <a:solidFill>
                  <a:schemeClr val="tx1"/>
                </a:solidFill>
                <a:effectLst/>
                <a:ea typeface="+mn-ea"/>
              </a:rPr>
              <a:t>Om du äter mycket grönsaker, äter du mindre av annat…</a:t>
            </a:r>
          </a:p>
          <a:p>
            <a:pPr>
              <a:spcBef>
                <a:spcPts val="0"/>
              </a:spcBef>
            </a:pPr>
            <a:r>
              <a:rPr lang="sv-SE" sz="700" kern="1200" dirty="0">
                <a:solidFill>
                  <a:schemeClr val="tx1"/>
                </a:solidFill>
                <a:effectLst/>
                <a:ea typeface="+mn-ea"/>
              </a:rPr>
              <a:t>Om du rör dig mycket, sitter du stilla mindre…</a:t>
            </a:r>
          </a:p>
          <a:p>
            <a:pPr>
              <a:spcBef>
                <a:spcPts val="0"/>
              </a:spcBef>
            </a:pPr>
            <a:r>
              <a:rPr lang="sv-SE" sz="700" kern="1200" dirty="0">
                <a:solidFill>
                  <a:schemeClr val="tx1"/>
                </a:solidFill>
                <a:effectLst/>
                <a:ea typeface="+mn-ea"/>
              </a:rPr>
              <a:t> </a:t>
            </a:r>
          </a:p>
          <a:p>
            <a:pPr>
              <a:spcBef>
                <a:spcPts val="0"/>
              </a:spcBef>
            </a:pPr>
            <a:r>
              <a:rPr lang="sv-SE" sz="700" b="1" kern="1200" dirty="0">
                <a:solidFill>
                  <a:schemeClr val="tx1"/>
                </a:solidFill>
                <a:effectLst/>
                <a:ea typeface="+mn-ea"/>
              </a:rPr>
              <a:t>Sätt upp rimliga mål</a:t>
            </a:r>
          </a:p>
          <a:p>
            <a:pPr>
              <a:spcBef>
                <a:spcPts val="0"/>
              </a:spcBef>
            </a:pPr>
            <a:r>
              <a:rPr lang="sv-SE" sz="700" kern="1200" dirty="0">
                <a:solidFill>
                  <a:schemeClr val="tx1"/>
                </a:solidFill>
                <a:effectLst/>
                <a:ea typeface="+mn-ea"/>
              </a:rPr>
              <a:t>Börja med små förändringar och ändra inte på för många saker samtidigt. Det är bättre att du lyckas med det lilla och sedan gör lite till. </a:t>
            </a:r>
          </a:p>
          <a:p>
            <a:pPr>
              <a:spcBef>
                <a:spcPts val="0"/>
              </a:spcBef>
            </a:pPr>
            <a:r>
              <a:rPr lang="sv-SE" sz="700" kern="1200" dirty="0">
                <a:solidFill>
                  <a:schemeClr val="tx1"/>
                </a:solidFill>
                <a:effectLst/>
                <a:ea typeface="+mn-ea"/>
              </a:rPr>
              <a:t> </a:t>
            </a:r>
          </a:p>
          <a:p>
            <a:pPr>
              <a:spcBef>
                <a:spcPts val="0"/>
              </a:spcBef>
            </a:pPr>
            <a:r>
              <a:rPr lang="sv-SE" sz="700" b="1" kern="1200" dirty="0">
                <a:solidFill>
                  <a:schemeClr val="tx1"/>
                </a:solidFill>
                <a:effectLst/>
                <a:ea typeface="+mn-ea"/>
              </a:rPr>
              <a:t>Låt det ta tid</a:t>
            </a:r>
          </a:p>
          <a:p>
            <a:pPr>
              <a:spcBef>
                <a:spcPts val="0"/>
              </a:spcBef>
            </a:pPr>
            <a:r>
              <a:rPr lang="sv-SE" sz="700" kern="1200" dirty="0">
                <a:solidFill>
                  <a:schemeClr val="tx1"/>
                </a:solidFill>
                <a:effectLst/>
                <a:ea typeface="+mn-ea"/>
              </a:rPr>
              <a:t>Det tar tid att ändra vanor, i synnerhet vanor som du kanske har haft hela livet. Det kan ta månader, och i vissa fall år. Men låt det ta tid, då är chansen större att den goda vanan håller. Både du och din omgivning måste få tid att vänja er…</a:t>
            </a:r>
          </a:p>
          <a:p>
            <a:pPr>
              <a:spcBef>
                <a:spcPts val="0"/>
              </a:spcBef>
            </a:pPr>
            <a:r>
              <a:rPr lang="sv-SE" sz="700" kern="1200" dirty="0">
                <a:solidFill>
                  <a:schemeClr val="tx1"/>
                </a:solidFill>
                <a:effectLst/>
                <a:ea typeface="+mn-ea"/>
              </a:rPr>
              <a:t> </a:t>
            </a:r>
          </a:p>
          <a:p>
            <a:pPr>
              <a:spcBef>
                <a:spcPts val="0"/>
              </a:spcBef>
            </a:pPr>
            <a:r>
              <a:rPr lang="sv-SE" sz="700" b="1" kern="1200" dirty="0">
                <a:solidFill>
                  <a:schemeClr val="tx1"/>
                </a:solidFill>
                <a:effectLst/>
                <a:ea typeface="+mn-ea"/>
              </a:rPr>
              <a:t>En gång är ingen gång…</a:t>
            </a:r>
          </a:p>
          <a:p>
            <a:pPr>
              <a:spcBef>
                <a:spcPts val="0"/>
              </a:spcBef>
            </a:pPr>
            <a:r>
              <a:rPr lang="sv-SE" sz="700" kern="1200" dirty="0">
                <a:solidFill>
                  <a:schemeClr val="tx1"/>
                </a:solidFill>
                <a:effectLst/>
                <a:ea typeface="+mn-ea"/>
              </a:rPr>
              <a:t>Alla får återfall. Det är lite som att ramla i en trappa. Man ramlar ned några trappsteg, men sällan hela vägen ned. Och kanske är man lite klokare efter varje fall, vad var det som gick snett?</a:t>
            </a:r>
          </a:p>
          <a:p>
            <a:pPr>
              <a:spcBef>
                <a:spcPts val="0"/>
              </a:spcBef>
            </a:pPr>
            <a:r>
              <a:rPr lang="sv-SE" sz="700" kern="1200" dirty="0">
                <a:solidFill>
                  <a:schemeClr val="tx1"/>
                </a:solidFill>
                <a:effectLst/>
                <a:ea typeface="+mn-ea"/>
              </a:rPr>
              <a:t> </a:t>
            </a:r>
          </a:p>
          <a:p>
            <a:pPr>
              <a:spcBef>
                <a:spcPts val="0"/>
              </a:spcBef>
            </a:pPr>
            <a:r>
              <a:rPr lang="sv-SE" sz="700" kern="1200" dirty="0">
                <a:solidFill>
                  <a:schemeClr val="tx1"/>
                </a:solidFill>
                <a:effectLst/>
                <a:ea typeface="+mn-ea"/>
              </a:rPr>
              <a:t>Om man missar en dag, måste man inte börja om från början. En dag hit eller dit gör ingen skillnad. Upp och på det igen! Ingenting börjar om från början. </a:t>
            </a:r>
          </a:p>
          <a:p>
            <a:pPr>
              <a:spcBef>
                <a:spcPts val="0"/>
              </a:spcBef>
            </a:pPr>
            <a:r>
              <a:rPr lang="sv-SE" sz="700" kern="1200" dirty="0">
                <a:solidFill>
                  <a:schemeClr val="tx1"/>
                </a:solidFill>
                <a:effectLst/>
                <a:ea typeface="+mn-ea"/>
              </a:rPr>
              <a:t> </a:t>
            </a:r>
          </a:p>
          <a:p>
            <a:pPr>
              <a:spcBef>
                <a:spcPts val="0"/>
              </a:spcBef>
            </a:pPr>
            <a:r>
              <a:rPr lang="sv-SE" sz="700" b="1" kern="1200" dirty="0">
                <a:solidFill>
                  <a:schemeClr val="tx1"/>
                </a:solidFill>
                <a:effectLst/>
                <a:ea typeface="+mn-ea"/>
              </a:rPr>
              <a:t>Belöna dig själv</a:t>
            </a:r>
          </a:p>
          <a:p>
            <a:pPr>
              <a:spcBef>
                <a:spcPts val="0"/>
              </a:spcBef>
            </a:pPr>
            <a:r>
              <a:rPr lang="sv-SE" sz="700" kern="1200" dirty="0">
                <a:solidFill>
                  <a:schemeClr val="tx1"/>
                </a:solidFill>
                <a:effectLst/>
                <a:ea typeface="+mn-ea"/>
              </a:rPr>
              <a:t>Det verkar lättare att komma ihåg sina misstag än sina framgångar. Dessutom har vi märkligt nog svårare att vara snälla mot oss själva än mot andra. </a:t>
            </a:r>
          </a:p>
          <a:p>
            <a:pPr>
              <a:spcBef>
                <a:spcPts val="0"/>
              </a:spcBef>
            </a:pPr>
            <a:r>
              <a:rPr lang="sv-SE" sz="700" kern="1200" dirty="0">
                <a:solidFill>
                  <a:schemeClr val="tx1"/>
                </a:solidFill>
                <a:effectLst/>
                <a:ea typeface="+mn-ea"/>
              </a:rPr>
              <a:t> </a:t>
            </a:r>
          </a:p>
          <a:p>
            <a:pPr>
              <a:spcBef>
                <a:spcPts val="0"/>
              </a:spcBef>
            </a:pPr>
            <a:r>
              <a:rPr lang="sv-SE" sz="700" kern="1200" dirty="0">
                <a:solidFill>
                  <a:schemeClr val="tx1"/>
                </a:solidFill>
                <a:effectLst/>
                <a:ea typeface="+mn-ea"/>
              </a:rPr>
              <a:t>Belöna dig själv när du lyckas. Och skriv gärna upp dina framgångar, så du kan gå tillbaka och hämta kraft när du behöver det.</a:t>
            </a:r>
          </a:p>
          <a:p>
            <a:pPr>
              <a:spcBef>
                <a:spcPts val="0"/>
              </a:spcBef>
            </a:pPr>
            <a:r>
              <a:rPr lang="sv-SE" sz="700" kern="1200" dirty="0">
                <a:solidFill>
                  <a:schemeClr val="tx1"/>
                </a:solidFill>
                <a:effectLst/>
                <a:ea typeface="+mn-ea"/>
              </a:rPr>
              <a:t> </a:t>
            </a:r>
          </a:p>
          <a:p>
            <a:pPr>
              <a:spcBef>
                <a:spcPts val="0"/>
              </a:spcBef>
            </a:pPr>
            <a:r>
              <a:rPr lang="sv-SE" sz="700" kern="1200" dirty="0">
                <a:solidFill>
                  <a:schemeClr val="tx1"/>
                </a:solidFill>
                <a:effectLst/>
                <a:ea typeface="+mn-ea"/>
              </a:rPr>
              <a:t>Källa: Mai-Lis </a:t>
            </a:r>
            <a:r>
              <a:rPr lang="sv-SE" sz="700" kern="1200" dirty="0" err="1">
                <a:solidFill>
                  <a:schemeClr val="tx1"/>
                </a:solidFill>
                <a:effectLst/>
                <a:ea typeface="+mn-ea"/>
              </a:rPr>
              <a:t>Hellénius</a:t>
            </a:r>
            <a:r>
              <a:rPr lang="sv-SE" sz="700" kern="1200" dirty="0">
                <a:solidFill>
                  <a:schemeClr val="tx1"/>
                </a:solidFill>
                <a:effectLst/>
                <a:ea typeface="+mn-ea"/>
              </a:rPr>
              <a:t>, Hälsosam Livsstil och det goda livet.</a:t>
            </a:r>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8</a:t>
            </a:fld>
            <a:endParaRPr lang="sv-SE" altLang="sv-SE"/>
          </a:p>
        </p:txBody>
      </p:sp>
    </p:spTree>
    <p:extLst>
      <p:ext uri="{BB962C8B-B14F-4D97-AF65-F5344CB8AC3E}">
        <p14:creationId xmlns:p14="http://schemas.microsoft.com/office/powerpoint/2010/main" val="3493845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0000"/>
              </a:lnSpc>
            </a:pPr>
            <a:r>
              <a:rPr lang="sv-SE" dirty="0"/>
              <a:t>Den inre drivkraften</a:t>
            </a:r>
            <a:r>
              <a:rPr lang="sv-SE" baseline="0" dirty="0"/>
              <a:t> är det starkaste vapnet i valet om nedförs- och uppförsbacken.</a:t>
            </a:r>
          </a:p>
          <a:p>
            <a:pPr>
              <a:lnSpc>
                <a:spcPct val="110000"/>
              </a:lnSpc>
            </a:pPr>
            <a:endParaRPr lang="sv-SE" baseline="0" dirty="0"/>
          </a:p>
          <a:p>
            <a:pPr>
              <a:lnSpc>
                <a:spcPct val="110000"/>
              </a:lnSpc>
            </a:pPr>
            <a:r>
              <a:rPr lang="sv-SE" baseline="0" dirty="0"/>
              <a:t>Det är den egna motivation som gör att vi orkar de dagar när det känns trögt, och att vi orkar börja om när vi ”bryter” en vana.</a:t>
            </a:r>
            <a:endParaRPr lang="sv-SE" dirty="0"/>
          </a:p>
        </p:txBody>
      </p:sp>
      <p:sp>
        <p:nvSpPr>
          <p:cNvPr id="4" name="Platshållare för bildnummer 3"/>
          <p:cNvSpPr>
            <a:spLocks noGrp="1"/>
          </p:cNvSpPr>
          <p:nvPr>
            <p:ph type="sldNum" sz="quarter" idx="10"/>
          </p:nvPr>
        </p:nvSpPr>
        <p:spPr/>
        <p:txBody>
          <a:bodyPr/>
          <a:lstStyle/>
          <a:p>
            <a:pPr>
              <a:defRPr/>
            </a:pPr>
            <a:fld id="{67184777-D1BC-4C58-8801-0124144F45A9}" type="slidenum">
              <a:rPr lang="sv-SE" altLang="sv-SE" smtClean="0"/>
              <a:pPr>
                <a:defRPr/>
              </a:pPr>
              <a:t>9</a:t>
            </a:fld>
            <a:endParaRPr lang="sv-SE" altLang="sv-SE"/>
          </a:p>
        </p:txBody>
      </p:sp>
    </p:spTree>
    <p:extLst>
      <p:ext uri="{BB962C8B-B14F-4D97-AF65-F5344CB8AC3E}">
        <p14:creationId xmlns:p14="http://schemas.microsoft.com/office/powerpoint/2010/main" val="141604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p:spPr>
        <p:txBody>
          <a:bodyPr anchor="b"/>
          <a:lstStyle>
            <a:lvl1pPr algn="ctr">
              <a:defRPr sz="4500"/>
            </a:lvl1pPr>
          </a:lstStyle>
          <a:p>
            <a:r>
              <a:rPr lang="sv-SE"/>
              <a:t>Klicka här för att ändra format</a:t>
            </a:r>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format på underrubrik i bakgrunden</a:t>
            </a:r>
          </a:p>
        </p:txBody>
      </p:sp>
      <p:sp>
        <p:nvSpPr>
          <p:cNvPr id="4"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E160A90C-F1A7-413F-B380-38C5FA52C178}" type="datetime1">
              <a:rPr lang="sv-SE" smtClean="0"/>
              <a:t>2022-11-17</a:t>
            </a:fld>
            <a:endParaRPr lang="sv-SE"/>
          </a:p>
        </p:txBody>
      </p:sp>
      <p:sp>
        <p:nvSpPr>
          <p:cNvPr id="6"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558A112E-8763-4F4F-8F5E-9A04BD4D0A34}" type="slidenum">
              <a:rPr lang="sv-SE" altLang="sv-SE"/>
              <a:pPr>
                <a:defRPr/>
              </a:pPr>
              <a:t>‹#›</a:t>
            </a:fld>
            <a:endParaRPr lang="sv-SE" altLang="sv-SE"/>
          </a:p>
        </p:txBody>
      </p:sp>
    </p:spTree>
    <p:extLst>
      <p:ext uri="{BB962C8B-B14F-4D97-AF65-F5344CB8AC3E}">
        <p14:creationId xmlns:p14="http://schemas.microsoft.com/office/powerpoint/2010/main" val="27566784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89C1FFDE-FA04-425C-B7B3-A5E6A6CA60CC}" type="datetime1">
              <a:rPr lang="sv-SE" smtClean="0"/>
              <a:t>2022-11-17</a:t>
            </a:fld>
            <a:endParaRPr lang="sv-SE"/>
          </a:p>
        </p:txBody>
      </p:sp>
      <p:sp>
        <p:nvSpPr>
          <p:cNvPr id="5" name="Platshållare för sidfot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sv-SE"/>
          </a:p>
        </p:txBody>
      </p:sp>
      <p:sp>
        <p:nvSpPr>
          <p:cNvPr id="6"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8F3D474D-0062-4594-BB7C-A9665D4002E4}" type="slidenum">
              <a:rPr lang="sv-SE" altLang="sv-SE"/>
              <a:pPr>
                <a:defRPr/>
              </a:pPr>
              <a:t>‹#›</a:t>
            </a:fld>
            <a:endParaRPr lang="sv-SE" altLang="sv-SE"/>
          </a:p>
        </p:txBody>
      </p:sp>
    </p:spTree>
    <p:extLst>
      <p:ext uri="{BB962C8B-B14F-4D97-AF65-F5344CB8AC3E}">
        <p14:creationId xmlns:p14="http://schemas.microsoft.com/office/powerpoint/2010/main" val="32033610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5" y="365125"/>
            <a:ext cx="1971675"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A4EFC1CD-20AF-4A00-AA13-840D2D67B81C}" type="datetime1">
              <a:rPr lang="sv-SE" smtClean="0"/>
              <a:t>2022-11-17</a:t>
            </a:fld>
            <a:endParaRPr lang="sv-SE"/>
          </a:p>
        </p:txBody>
      </p:sp>
      <p:sp>
        <p:nvSpPr>
          <p:cNvPr id="5" name="Platshållare för sidfot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sv-SE"/>
          </a:p>
        </p:txBody>
      </p:sp>
      <p:sp>
        <p:nvSpPr>
          <p:cNvPr id="6"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CEE22CC-EE99-4378-A819-11B2A4BD9E4D}" type="slidenum">
              <a:rPr lang="sv-SE" altLang="sv-SE"/>
              <a:pPr>
                <a:defRPr/>
              </a:pPr>
              <a:t>‹#›</a:t>
            </a:fld>
            <a:endParaRPr lang="sv-SE" altLang="sv-SE"/>
          </a:p>
        </p:txBody>
      </p:sp>
    </p:spTree>
    <p:extLst>
      <p:ext uri="{BB962C8B-B14F-4D97-AF65-F5344CB8AC3E}">
        <p14:creationId xmlns:p14="http://schemas.microsoft.com/office/powerpoint/2010/main" val="24437805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1EF70FC-8D93-2745-8417-3BF366F1FC83}"/>
              </a:ext>
            </a:extLst>
          </p:cNvPr>
          <p:cNvSpPr/>
          <p:nvPr userDrawn="1"/>
        </p:nvSpPr>
        <p:spPr>
          <a:xfrm>
            <a:off x="0" y="5953760"/>
            <a:ext cx="9144000" cy="923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B216A15D-A4A5-3248-8835-3EA504644E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923" y="1822995"/>
            <a:ext cx="4546600" cy="1778000"/>
          </a:xfrm>
          <a:prstGeom prst="rect">
            <a:avLst/>
          </a:prstGeom>
        </p:spPr>
      </p:pic>
      <p:sp>
        <p:nvSpPr>
          <p:cNvPr id="10" name="Rubrik 1">
            <a:extLst>
              <a:ext uri="{FF2B5EF4-FFF2-40B4-BE49-F238E27FC236}">
                <a16:creationId xmlns:a16="http://schemas.microsoft.com/office/drawing/2014/main" id="{9BF968EF-2E01-754E-BB4A-D20875A1B8F7}"/>
              </a:ext>
            </a:extLst>
          </p:cNvPr>
          <p:cNvSpPr txBox="1">
            <a:spLocks/>
          </p:cNvSpPr>
          <p:nvPr userDrawn="1"/>
        </p:nvSpPr>
        <p:spPr>
          <a:xfrm>
            <a:off x="1757673" y="3477136"/>
            <a:ext cx="6124856" cy="23876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000"/>
              </a:lnSpc>
            </a:pPr>
            <a:endParaRPr lang="sv-SE" sz="1800" dirty="0">
              <a:latin typeface="Verdana" panose="020B0604030504040204" pitchFamily="34" charset="0"/>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a:xfrm>
            <a:off x="1876143" y="3477135"/>
            <a:ext cx="4240177" cy="2387600"/>
          </a:xfrm>
        </p:spPr>
        <p:txBody>
          <a:bodyPr/>
          <a:lstStyle>
            <a:lvl1pPr marL="0" indent="0" algn="l">
              <a:lnSpc>
                <a:spcPts val="1400"/>
              </a:lnSpc>
              <a:buNone/>
              <a:defRPr sz="18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lnSpc>
                <a:spcPts val="3000"/>
              </a:lnSpc>
            </a:pPr>
            <a:endParaRPr lang="sv-SE" sz="20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Bildobjekt 14">
            <a:extLst>
              <a:ext uri="{FF2B5EF4-FFF2-40B4-BE49-F238E27FC236}">
                <a16:creationId xmlns:a16="http://schemas.microsoft.com/office/drawing/2014/main" id="{045844C2-E9F7-D849-8837-6FB22D2DCF35}"/>
              </a:ext>
            </a:extLst>
          </p:cNvPr>
          <p:cNvPicPr>
            <a:picLocks noChangeAspect="1"/>
          </p:cNvPicPr>
          <p:nvPr userDrawn="1"/>
        </p:nvPicPr>
        <p:blipFill>
          <a:blip r:embed="rId3">
            <a:alphaModFix amt="55000"/>
          </a:blip>
          <a:stretch>
            <a:fillRect/>
          </a:stretch>
        </p:blipFill>
        <p:spPr>
          <a:xfrm>
            <a:off x="5969449" y="20320"/>
            <a:ext cx="3174551" cy="6858000"/>
          </a:xfrm>
          <a:prstGeom prst="rect">
            <a:avLst/>
          </a:prstGeom>
        </p:spPr>
      </p:pic>
    </p:spTree>
    <p:extLst>
      <p:ext uri="{BB962C8B-B14F-4D97-AF65-F5344CB8AC3E}">
        <p14:creationId xmlns:p14="http://schemas.microsoft.com/office/powerpoint/2010/main" val="273608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ild med bild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3815255"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endParaRPr lang="en-US" dirty="0"/>
          </a:p>
        </p:txBody>
      </p:sp>
      <p:sp>
        <p:nvSpPr>
          <p:cNvPr id="10" name="Title 1">
            <a:extLst>
              <a:ext uri="{FF2B5EF4-FFF2-40B4-BE49-F238E27FC236}">
                <a16:creationId xmlns:a16="http://schemas.microsoft.com/office/drawing/2014/main" id="{F0FFFD68-1D10-0B47-BB1A-C8E6E30FF36A}"/>
              </a:ext>
            </a:extLst>
          </p:cNvPr>
          <p:cNvSpPr>
            <a:spLocks noGrp="1"/>
          </p:cNvSpPr>
          <p:nvPr>
            <p:ph type="title"/>
          </p:nvPr>
        </p:nvSpPr>
        <p:spPr>
          <a:xfrm>
            <a:off x="4109544" y="568327"/>
            <a:ext cx="4405805" cy="864233"/>
          </a:xfrm>
        </p:spPr>
        <p:txBody>
          <a:bodyPr/>
          <a:lstStyle>
            <a:lvl1pPr>
              <a:defRPr>
                <a:solidFill>
                  <a:schemeClr val="accent4"/>
                </a:solidFill>
              </a:defRPr>
            </a:lvl1pPr>
          </a:lstStyle>
          <a:p>
            <a:r>
              <a:rPr lang="sv-SE" dirty="0"/>
              <a:t>Klicka här för att ändra mall för rubrikformat</a:t>
            </a:r>
            <a:endParaRPr lang="en-US" dirty="0"/>
          </a:p>
        </p:txBody>
      </p:sp>
      <p:sp>
        <p:nvSpPr>
          <p:cNvPr id="12" name="Content Placeholder 2">
            <a:extLst>
              <a:ext uri="{FF2B5EF4-FFF2-40B4-BE49-F238E27FC236}">
                <a16:creationId xmlns:a16="http://schemas.microsoft.com/office/drawing/2014/main" id="{319D05AE-2A14-AC42-83E3-4A36965993C4}"/>
              </a:ext>
            </a:extLst>
          </p:cNvPr>
          <p:cNvSpPr>
            <a:spLocks noGrp="1"/>
          </p:cNvSpPr>
          <p:nvPr>
            <p:ph idx="10"/>
          </p:nvPr>
        </p:nvSpPr>
        <p:spPr>
          <a:xfrm>
            <a:off x="4099034" y="1471448"/>
            <a:ext cx="4449616" cy="3850582"/>
          </a:xfrm>
        </p:spPr>
        <p:txBody>
          <a:bodyPr/>
          <a:lstStyle>
            <a:lvl1pPr>
              <a:lnSpc>
                <a:spcPct val="110000"/>
              </a:lnSpc>
              <a:spcBef>
                <a:spcPts val="700"/>
              </a:spcBef>
              <a:spcAft>
                <a:spcPts val="1000"/>
              </a:spcAft>
              <a:defRPr sz="2000"/>
            </a:lvl1pPr>
            <a:lvl2pPr>
              <a:lnSpc>
                <a:spcPct val="110000"/>
              </a:lnSpc>
              <a:spcBef>
                <a:spcPts val="700"/>
              </a:spcBef>
              <a:spcAft>
                <a:spcPts val="1000"/>
              </a:spcAft>
              <a:defRPr sz="1800"/>
            </a:lvl2pPr>
            <a:lvl3pPr>
              <a:lnSpc>
                <a:spcPct val="110000"/>
              </a:lnSpc>
              <a:spcBef>
                <a:spcPts val="700"/>
              </a:spcBef>
              <a:spcAft>
                <a:spcPts val="1000"/>
              </a:spcAft>
              <a:defRPr sz="1600"/>
            </a:lvl3pPr>
            <a:lvl4pPr>
              <a:lnSpc>
                <a:spcPct val="110000"/>
              </a:lnSpc>
              <a:spcBef>
                <a:spcPts val="700"/>
              </a:spcBef>
              <a:spcAft>
                <a:spcPts val="1000"/>
              </a:spcAft>
              <a:defRPr sz="1400"/>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Tree>
    <p:extLst>
      <p:ext uri="{BB962C8B-B14F-4D97-AF65-F5344CB8AC3E}">
        <p14:creationId xmlns:p14="http://schemas.microsoft.com/office/powerpoint/2010/main" val="696978114"/>
      </p:ext>
    </p:extLst>
  </p:cSld>
  <p:clrMapOvr>
    <a:masterClrMapping/>
  </p:clrMapOvr>
  <p:extLst>
    <p:ext uri="{DCECCB84-F9BA-43D5-87BE-67443E8EF086}">
      <p15:sldGuideLst xmlns:p15="http://schemas.microsoft.com/office/powerpoint/2012/main">
        <p15:guide id="1" orient="horz" pos="2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vå dela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17625"/>
            <a:ext cx="3888000" cy="4595495"/>
          </a:xfrm>
        </p:spPr>
        <p:txBody>
          <a:bodyPr/>
          <a:lstStyle>
            <a:lvl1pPr>
              <a:lnSpc>
                <a:spcPct val="110000"/>
              </a:lnSpc>
              <a:spcBef>
                <a:spcPts val="700"/>
              </a:spcBef>
              <a:spcAft>
                <a:spcPts val="1000"/>
              </a:spcAft>
              <a:defRPr sz="2000"/>
            </a:lvl1pPr>
            <a:lvl2pPr>
              <a:lnSpc>
                <a:spcPct val="110000"/>
              </a:lnSpc>
              <a:spcBef>
                <a:spcPts val="700"/>
              </a:spcBef>
              <a:spcAft>
                <a:spcPts val="1000"/>
              </a:spcAft>
              <a:defRPr sz="1800"/>
            </a:lvl2pPr>
            <a:lvl3pPr>
              <a:lnSpc>
                <a:spcPct val="110000"/>
              </a:lnSpc>
              <a:spcBef>
                <a:spcPts val="700"/>
              </a:spcBef>
              <a:spcAft>
                <a:spcPts val="1000"/>
              </a:spcAft>
              <a:defRPr sz="1600"/>
            </a:lvl3pPr>
            <a:lvl4pPr>
              <a:lnSpc>
                <a:spcPct val="110000"/>
              </a:lnSpc>
              <a:spcBef>
                <a:spcPts val="700"/>
              </a:spcBef>
              <a:spcAft>
                <a:spcPts val="1000"/>
              </a:spcAft>
              <a:defRPr sz="1400"/>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endParaRPr lang="en-US" dirty="0"/>
          </a:p>
        </p:txBody>
      </p:sp>
      <p:sp>
        <p:nvSpPr>
          <p:cNvPr id="4" name="Content Placeholder 3"/>
          <p:cNvSpPr>
            <a:spLocks noGrp="1"/>
          </p:cNvSpPr>
          <p:nvPr>
            <p:ph sz="half" idx="2"/>
          </p:nvPr>
        </p:nvSpPr>
        <p:spPr>
          <a:xfrm>
            <a:off x="4629150" y="1317625"/>
            <a:ext cx="3886200" cy="4595495"/>
          </a:xfrm>
        </p:spPr>
        <p:txBody>
          <a:bodyPr/>
          <a:lstStyle>
            <a:lvl1pPr>
              <a:lnSpc>
                <a:spcPct val="110000"/>
              </a:lnSpc>
              <a:spcBef>
                <a:spcPts val="700"/>
              </a:spcBef>
              <a:spcAft>
                <a:spcPts val="1000"/>
              </a:spcAft>
              <a:defRPr sz="2000"/>
            </a:lvl1pPr>
            <a:lvl2pPr>
              <a:lnSpc>
                <a:spcPct val="110000"/>
              </a:lnSpc>
              <a:spcBef>
                <a:spcPts val="700"/>
              </a:spcBef>
              <a:spcAft>
                <a:spcPts val="1000"/>
              </a:spcAft>
              <a:defRPr sz="1800"/>
            </a:lvl2pPr>
            <a:lvl3pPr>
              <a:lnSpc>
                <a:spcPct val="110000"/>
              </a:lnSpc>
              <a:spcBef>
                <a:spcPts val="700"/>
              </a:spcBef>
              <a:spcAft>
                <a:spcPts val="1000"/>
              </a:spcAft>
              <a:defRPr sz="1600"/>
            </a:lvl3pPr>
            <a:lvl4pPr>
              <a:lnSpc>
                <a:spcPct val="110000"/>
              </a:lnSpc>
              <a:spcBef>
                <a:spcPts val="700"/>
              </a:spcBef>
              <a:spcAft>
                <a:spcPts val="1000"/>
              </a:spcAft>
              <a:defRPr sz="1400"/>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endParaRPr lang="en-US" dirty="0"/>
          </a:p>
        </p:txBody>
      </p:sp>
      <p:sp>
        <p:nvSpPr>
          <p:cNvPr id="9" name="Title 1">
            <a:extLst>
              <a:ext uri="{FF2B5EF4-FFF2-40B4-BE49-F238E27FC236}">
                <a16:creationId xmlns:a16="http://schemas.microsoft.com/office/drawing/2014/main" id="{E82A2519-0260-A249-8884-02EB5B63A0CA}"/>
              </a:ext>
            </a:extLst>
          </p:cNvPr>
          <p:cNvSpPr>
            <a:spLocks noGrp="1"/>
          </p:cNvSpPr>
          <p:nvPr>
            <p:ph type="title"/>
          </p:nvPr>
        </p:nvSpPr>
        <p:spPr>
          <a:xfrm>
            <a:off x="628650" y="568327"/>
            <a:ext cx="7886700" cy="721993"/>
          </a:xfrm>
        </p:spPr>
        <p:txBody>
          <a:bodyPr/>
          <a:lstStyle>
            <a:lvl1pPr>
              <a:defRPr sz="2200">
                <a:solidFill>
                  <a:schemeClr val="accent4"/>
                </a:solidFill>
              </a:defRPr>
            </a:lvl1pPr>
          </a:lstStyle>
          <a:p>
            <a:r>
              <a:rPr lang="sv-SE" dirty="0"/>
              <a:t>Klicka här för att ändra mall för rubrikformat</a:t>
            </a:r>
            <a:endParaRPr lang="en-US" dirty="0"/>
          </a:p>
        </p:txBody>
      </p:sp>
    </p:spTree>
    <p:extLst>
      <p:ext uri="{BB962C8B-B14F-4D97-AF65-F5344CB8AC3E}">
        <p14:creationId xmlns:p14="http://schemas.microsoft.com/office/powerpoint/2010/main" val="199352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CDDD9FDB-E93E-42B8-B36D-6BAC5B3253E9}" type="datetime1">
              <a:rPr lang="sv-SE" smtClean="0"/>
              <a:t>2022-11-17</a:t>
            </a:fld>
            <a:endParaRPr lang="sv-SE"/>
          </a:p>
        </p:txBody>
      </p:sp>
      <p:sp>
        <p:nvSpPr>
          <p:cNvPr id="6"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74DF666-2EDA-42F8-97B9-8BF26EB6871A}" type="slidenum">
              <a:rPr lang="sv-SE" altLang="sv-SE"/>
              <a:pPr>
                <a:defRPr/>
              </a:pPr>
              <a:t>‹#›</a:t>
            </a:fld>
            <a:endParaRPr lang="sv-SE" altLang="sv-SE"/>
          </a:p>
        </p:txBody>
      </p:sp>
    </p:spTree>
    <p:extLst>
      <p:ext uri="{BB962C8B-B14F-4D97-AF65-F5344CB8AC3E}">
        <p14:creationId xmlns:p14="http://schemas.microsoft.com/office/powerpoint/2010/main" val="23589982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9"/>
            <a:ext cx="7886700" cy="2852737"/>
          </a:xfrm>
        </p:spPr>
        <p:txBody>
          <a:bodyPr anchor="b"/>
          <a:lstStyle>
            <a:lvl1pPr>
              <a:defRPr sz="4500"/>
            </a:lvl1pPr>
          </a:lstStyle>
          <a:p>
            <a:r>
              <a:rPr lang="sv-SE"/>
              <a:t>Klicka här för att ändra format</a:t>
            </a:r>
          </a:p>
        </p:txBody>
      </p:sp>
      <p:sp>
        <p:nvSpPr>
          <p:cNvPr id="3" name="Platshållare för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6278CC2D-F060-485D-AD14-6C54110657B5}" type="datetime1">
              <a:rPr lang="sv-SE" smtClean="0"/>
              <a:t>2022-11-17</a:t>
            </a:fld>
            <a:endParaRPr lang="sv-SE"/>
          </a:p>
        </p:txBody>
      </p:sp>
      <p:sp>
        <p:nvSpPr>
          <p:cNvPr id="6"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D6013B5E-E085-484F-AF49-698FB6122B94}" type="slidenum">
              <a:rPr lang="sv-SE" altLang="sv-SE"/>
              <a:pPr>
                <a:defRPr/>
              </a:pPr>
              <a:t>‹#›</a:t>
            </a:fld>
            <a:endParaRPr lang="sv-SE" altLang="sv-SE"/>
          </a:p>
        </p:txBody>
      </p:sp>
    </p:spTree>
    <p:extLst>
      <p:ext uri="{BB962C8B-B14F-4D97-AF65-F5344CB8AC3E}">
        <p14:creationId xmlns:p14="http://schemas.microsoft.com/office/powerpoint/2010/main" val="22489875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7C928B74-D884-462F-A980-720AB3897D7E}" type="datetime1">
              <a:rPr lang="sv-SE" smtClean="0"/>
              <a:t>2022-11-17</a:t>
            </a:fld>
            <a:endParaRPr lang="sv-SE"/>
          </a:p>
        </p:txBody>
      </p:sp>
      <p:sp>
        <p:nvSpPr>
          <p:cNvPr id="7"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92FD30C-70BE-42C9-AF01-48A2A6A735D4}" type="slidenum">
              <a:rPr lang="sv-SE" altLang="sv-SE"/>
              <a:pPr>
                <a:defRPr/>
              </a:pPr>
              <a:t>‹#›</a:t>
            </a:fld>
            <a:endParaRPr lang="sv-SE" altLang="sv-SE"/>
          </a:p>
        </p:txBody>
      </p:sp>
    </p:spTree>
    <p:extLst>
      <p:ext uri="{BB962C8B-B14F-4D97-AF65-F5344CB8AC3E}">
        <p14:creationId xmlns:p14="http://schemas.microsoft.com/office/powerpoint/2010/main" val="35506174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9841" y="365126"/>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8737D47E-3791-4BC2-A3F6-0CFCD631D16E}" type="datetime1">
              <a:rPr lang="sv-SE" smtClean="0"/>
              <a:t>2022-11-17</a:t>
            </a:fld>
            <a:endParaRPr lang="sv-SE"/>
          </a:p>
        </p:txBody>
      </p:sp>
      <p:sp>
        <p:nvSpPr>
          <p:cNvPr id="9"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E7E8BBB-9F95-4725-B01F-61C2065227BA}" type="slidenum">
              <a:rPr lang="sv-SE" altLang="sv-SE"/>
              <a:pPr>
                <a:defRPr/>
              </a:pPr>
              <a:t>‹#›</a:t>
            </a:fld>
            <a:endParaRPr lang="sv-SE" altLang="sv-SE"/>
          </a:p>
        </p:txBody>
      </p:sp>
    </p:spTree>
    <p:extLst>
      <p:ext uri="{BB962C8B-B14F-4D97-AF65-F5344CB8AC3E}">
        <p14:creationId xmlns:p14="http://schemas.microsoft.com/office/powerpoint/2010/main" val="19908769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09C71609-ED6F-4D82-88CA-8A3474906743}" type="datetime1">
              <a:rPr lang="sv-SE" smtClean="0"/>
              <a:t>2022-11-17</a:t>
            </a:fld>
            <a:endParaRPr lang="sv-SE"/>
          </a:p>
        </p:txBody>
      </p:sp>
      <p:sp>
        <p:nvSpPr>
          <p:cNvPr id="5"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3F4F35B1-5542-41E0-9AA6-725918030EC6}" type="slidenum">
              <a:rPr lang="sv-SE" altLang="sv-SE"/>
              <a:pPr>
                <a:defRPr/>
              </a:pPr>
              <a:t>‹#›</a:t>
            </a:fld>
            <a:endParaRPr lang="sv-SE" altLang="sv-SE"/>
          </a:p>
        </p:txBody>
      </p:sp>
    </p:spTree>
    <p:extLst>
      <p:ext uri="{BB962C8B-B14F-4D97-AF65-F5344CB8AC3E}">
        <p14:creationId xmlns:p14="http://schemas.microsoft.com/office/powerpoint/2010/main" val="31784576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057F4556-7B8B-4967-95AC-E1BD756286CD}" type="datetime1">
              <a:rPr lang="sv-SE" smtClean="0"/>
              <a:t>2022-11-17</a:t>
            </a:fld>
            <a:endParaRPr lang="sv-SE"/>
          </a:p>
        </p:txBody>
      </p:sp>
      <p:sp>
        <p:nvSpPr>
          <p:cNvPr id="4"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482D085-E2C4-404C-A3A5-BCBC53ADC627}" type="slidenum">
              <a:rPr lang="sv-SE" altLang="sv-SE"/>
              <a:pPr>
                <a:defRPr/>
              </a:pPr>
              <a:t>‹#›</a:t>
            </a:fld>
            <a:endParaRPr lang="sv-SE" altLang="sv-SE"/>
          </a:p>
        </p:txBody>
      </p:sp>
    </p:spTree>
    <p:extLst>
      <p:ext uri="{BB962C8B-B14F-4D97-AF65-F5344CB8AC3E}">
        <p14:creationId xmlns:p14="http://schemas.microsoft.com/office/powerpoint/2010/main" val="9656542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457200"/>
            <a:ext cx="2949178" cy="1600200"/>
          </a:xfrm>
        </p:spPr>
        <p:txBody>
          <a:bodyPr anchor="b"/>
          <a:lstStyle>
            <a:lvl1pPr>
              <a:defRPr sz="2400"/>
            </a:lvl1pPr>
          </a:lstStyle>
          <a:p>
            <a:r>
              <a:rPr lang="sv-SE"/>
              <a:t>Klicka här för att ändra format</a:t>
            </a:r>
          </a:p>
        </p:txBody>
      </p:sp>
      <p:sp>
        <p:nvSpPr>
          <p:cNvPr id="3" name="Platshållare för innehåll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27753CF8-A0F7-438D-BF47-C2D0D9850911}" type="datetime1">
              <a:rPr lang="sv-SE" smtClean="0"/>
              <a:t>2022-11-17</a:t>
            </a:fld>
            <a:endParaRPr lang="sv-SE"/>
          </a:p>
        </p:txBody>
      </p:sp>
      <p:sp>
        <p:nvSpPr>
          <p:cNvPr id="6" name="Platshållare för sidfot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sv-SE"/>
          </a:p>
        </p:txBody>
      </p:sp>
      <p:sp>
        <p:nvSpPr>
          <p:cNvPr id="7"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D445B8F-D5CD-47B2-9888-277AA3BEB1B5}" type="slidenum">
              <a:rPr lang="sv-SE" altLang="sv-SE"/>
              <a:pPr>
                <a:defRPr/>
              </a:pPr>
              <a:t>‹#›</a:t>
            </a:fld>
            <a:endParaRPr lang="sv-SE" altLang="sv-SE"/>
          </a:p>
        </p:txBody>
      </p:sp>
    </p:spTree>
    <p:extLst>
      <p:ext uri="{BB962C8B-B14F-4D97-AF65-F5344CB8AC3E}">
        <p14:creationId xmlns:p14="http://schemas.microsoft.com/office/powerpoint/2010/main" val="19289917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457200"/>
            <a:ext cx="2949178" cy="1600200"/>
          </a:xfrm>
        </p:spPr>
        <p:txBody>
          <a:bodyPr anchor="b"/>
          <a:lstStyle>
            <a:lvl1pPr>
              <a:defRPr sz="2400"/>
            </a:lvl1pPr>
          </a:lstStyle>
          <a:p>
            <a:r>
              <a:rPr lang="sv-SE"/>
              <a:t>Klicka här för att ändra format</a:t>
            </a:r>
          </a:p>
        </p:txBody>
      </p:sp>
      <p:sp>
        <p:nvSpPr>
          <p:cNvPr id="3" name="Platshållare för bild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v-SE" noProof="0"/>
          </a:p>
        </p:txBody>
      </p:sp>
      <p:sp>
        <p:nvSpPr>
          <p:cNvPr id="4" name="Platshållare för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3"/>
          <p:cNvSpPr>
            <a:spLocks noGrp="1"/>
          </p:cNvSpPr>
          <p:nvPr>
            <p:ph type="dt" sz="half" idx="10"/>
          </p:nvPr>
        </p:nvSpPr>
        <p:spPr>
          <a:xfrm>
            <a:off x="628650" y="6356350"/>
            <a:ext cx="2057400" cy="365125"/>
          </a:xfrm>
          <a:prstGeom prst="rect">
            <a:avLst/>
          </a:prstGeom>
        </p:spPr>
        <p:txBody>
          <a:bodyPr/>
          <a:lstStyle>
            <a:lvl1pPr>
              <a:defRPr/>
            </a:lvl1pPr>
          </a:lstStyle>
          <a:p>
            <a:pPr>
              <a:defRPr/>
            </a:pPr>
            <a:fld id="{31CA6A5A-0E40-44C1-92F6-C91BABB17761}" type="datetime1">
              <a:rPr lang="sv-SE" smtClean="0"/>
              <a:t>2022-11-17</a:t>
            </a:fld>
            <a:endParaRPr lang="sv-SE"/>
          </a:p>
        </p:txBody>
      </p:sp>
      <p:sp>
        <p:nvSpPr>
          <p:cNvPr id="6" name="Platshållare för sidfot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sv-SE"/>
          </a:p>
        </p:txBody>
      </p:sp>
      <p:sp>
        <p:nvSpPr>
          <p:cNvPr id="7" name="Platshållare för bildnumm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C50F5872-FF89-4AF6-BE75-6D1C7748CA88}" type="slidenum">
              <a:rPr lang="sv-SE" altLang="sv-SE"/>
              <a:pPr>
                <a:defRPr/>
              </a:pPr>
              <a:t>‹#›</a:t>
            </a:fld>
            <a:endParaRPr lang="sv-SE" altLang="sv-SE"/>
          </a:p>
        </p:txBody>
      </p:sp>
    </p:spTree>
    <p:extLst>
      <p:ext uri="{BB962C8B-B14F-4D97-AF65-F5344CB8AC3E}">
        <p14:creationId xmlns:p14="http://schemas.microsoft.com/office/powerpoint/2010/main" val="33397871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dirty="0"/>
              <a:t>Klicka här för att ändra format</a:t>
            </a:r>
          </a:p>
        </p:txBody>
      </p:sp>
      <p:sp>
        <p:nvSpPr>
          <p:cNvPr id="1027" name="Platshållare för text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dirty="0"/>
              <a:t>Klicka här för att ändra format på bakgrundstexten</a:t>
            </a:r>
          </a:p>
          <a:p>
            <a:pPr lvl="1"/>
            <a:r>
              <a:rPr lang="sv-SE" altLang="sv-SE" dirty="0"/>
              <a:t>Nivå två</a:t>
            </a:r>
          </a:p>
          <a:p>
            <a:pPr lvl="2"/>
            <a:r>
              <a:rPr lang="sv-SE" altLang="sv-SE" dirty="0"/>
              <a:t>Nivå tre</a:t>
            </a:r>
          </a:p>
          <a:p>
            <a:pPr lvl="3"/>
            <a:r>
              <a:rPr lang="sv-SE" altLang="sv-SE" dirty="0"/>
              <a:t>Nivå fyra</a:t>
            </a:r>
          </a:p>
          <a:p>
            <a:pPr lvl="4"/>
            <a:r>
              <a:rPr lang="sv-SE" altLang="sv-SE" dirty="0"/>
              <a:t>Nivå fem</a:t>
            </a:r>
          </a:p>
        </p:txBody>
      </p:sp>
      <p:sp>
        <p:nvSpPr>
          <p:cNvPr id="10"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090899-FB1D-430F-A1C6-8020E2F26F1B}" type="slidenum">
              <a:rPr lang="sv-SE" smtClean="0"/>
              <a:t>‹#›</a:t>
            </a:fld>
            <a:endParaRPr lang="sv-SE" dirty="0"/>
          </a:p>
        </p:txBody>
      </p:sp>
      <p:sp>
        <p:nvSpPr>
          <p:cNvPr id="11" name="textruta 10"/>
          <p:cNvSpPr txBox="1"/>
          <p:nvPr userDrawn="1"/>
        </p:nvSpPr>
        <p:spPr>
          <a:xfrm>
            <a:off x="4355976" y="6302756"/>
            <a:ext cx="3672408" cy="253916"/>
          </a:xfrm>
          <a:prstGeom prst="rect">
            <a:avLst/>
          </a:prstGeom>
          <a:noFill/>
        </p:spPr>
        <p:txBody>
          <a:bodyPr wrap="square" rtlCol="0">
            <a:spAutoFit/>
          </a:bodyPr>
          <a:lstStyle/>
          <a:p>
            <a:pPr algn="r"/>
            <a:r>
              <a:rPr lang="sv-SE" sz="1000" dirty="0"/>
              <a:t>© Riksförbundet </a:t>
            </a:r>
            <a:r>
              <a:rPr lang="sv-SE" sz="1000" dirty="0" err="1"/>
              <a:t>HjärtLung</a:t>
            </a:r>
            <a:r>
              <a:rPr lang="sv-SE" sz="1000" dirty="0"/>
              <a:t>, 2018</a:t>
            </a:r>
          </a:p>
        </p:txBody>
      </p:sp>
      <p:pic>
        <p:nvPicPr>
          <p:cNvPr id="12" name="Bildobjekt 11" descr="Aktiv med KOL_ny logo_161004.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3568" y="6171598"/>
            <a:ext cx="1808020" cy="357936"/>
          </a:xfrm>
          <a:prstGeom prst="rect">
            <a:avLst/>
          </a:prstGeom>
        </p:spPr>
      </p:pic>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Lst>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hf hdr="0" dt="0"/>
  <p:txStyles>
    <p:titleStyle>
      <a:lvl1pPr algn="l" defTabSz="685800" rtl="0" eaLnBrk="0" fontAlgn="base" hangingPunct="0">
        <a:lnSpc>
          <a:spcPct val="90000"/>
        </a:lnSpc>
        <a:spcBef>
          <a:spcPct val="0"/>
        </a:spcBef>
        <a:spcAft>
          <a:spcPct val="0"/>
        </a:spcAft>
        <a:defRPr sz="3000" kern="1200">
          <a:solidFill>
            <a:schemeClr val="tx1"/>
          </a:solidFill>
          <a:latin typeface="Verdana"/>
          <a:ea typeface="+mj-ea"/>
          <a:cs typeface="Verdana"/>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357188" indent="-357188" algn="l" defTabSz="685800" rtl="0" eaLnBrk="0" fontAlgn="base" hangingPunct="0">
        <a:lnSpc>
          <a:spcPct val="110000"/>
        </a:lnSpc>
        <a:spcBef>
          <a:spcPts val="1000"/>
        </a:spcBef>
        <a:spcAft>
          <a:spcPct val="0"/>
        </a:spcAft>
        <a:buFont typeface="Arial" panose="020B0604020202020204" pitchFamily="34" charset="0"/>
        <a:buChar char="•"/>
        <a:defRPr sz="2000" b="0" i="0" kern="1200">
          <a:solidFill>
            <a:schemeClr val="tx1"/>
          </a:solidFill>
          <a:latin typeface="Verdana"/>
          <a:ea typeface="+mn-ea"/>
          <a:cs typeface="Verdana"/>
        </a:defRPr>
      </a:lvl1pPr>
      <a:lvl2pPr marL="714375" indent="-371475" algn="l" defTabSz="685800" rtl="0" eaLnBrk="0" fontAlgn="base" hangingPunct="0">
        <a:lnSpc>
          <a:spcPct val="110000"/>
        </a:lnSpc>
        <a:spcBef>
          <a:spcPts val="375"/>
        </a:spcBef>
        <a:spcAft>
          <a:spcPct val="0"/>
        </a:spcAft>
        <a:buFont typeface="Arial" panose="020B0604020202020204" pitchFamily="34" charset="0"/>
        <a:buChar char="•"/>
        <a:defRPr sz="1600" b="0" i="0" kern="1200">
          <a:solidFill>
            <a:schemeClr val="tx1"/>
          </a:solidFill>
          <a:latin typeface="Verdana"/>
          <a:ea typeface="+mn-ea"/>
          <a:cs typeface="Verdana"/>
        </a:defRPr>
      </a:lvl2pPr>
      <a:lvl3pPr marL="857250" indent="-171450" algn="l" defTabSz="685800" rtl="0" eaLnBrk="0" fontAlgn="base" hangingPunct="0">
        <a:lnSpc>
          <a:spcPct val="110000"/>
        </a:lnSpc>
        <a:spcBef>
          <a:spcPts val="375"/>
        </a:spcBef>
        <a:spcAft>
          <a:spcPct val="0"/>
        </a:spcAft>
        <a:buFont typeface="Arial" panose="020B0604020202020204" pitchFamily="34" charset="0"/>
        <a:buChar char="•"/>
        <a:defRPr sz="1400" b="0" i="0" kern="1200">
          <a:solidFill>
            <a:schemeClr val="tx1"/>
          </a:solidFill>
          <a:latin typeface="Verdana"/>
          <a:ea typeface="+mn-ea"/>
          <a:cs typeface="Verdana"/>
        </a:defRPr>
      </a:lvl3pPr>
      <a:lvl4pPr marL="1200150" indent="-171450" algn="l" defTabSz="685800" rtl="0" eaLnBrk="0" fontAlgn="base" hangingPunct="0">
        <a:lnSpc>
          <a:spcPct val="11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4pPr>
      <a:lvl5pPr marL="1543050" indent="-171450" algn="l" defTabSz="685800" rtl="0" eaLnBrk="0" fontAlgn="base" hangingPunct="0">
        <a:lnSpc>
          <a:spcPct val="11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395536" y="6093296"/>
            <a:ext cx="8748464" cy="7647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ektangel 4"/>
          <p:cNvSpPr/>
          <p:nvPr/>
        </p:nvSpPr>
        <p:spPr>
          <a:xfrm>
            <a:off x="-7262" y="-990"/>
            <a:ext cx="9151262" cy="68589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Platshållare för bildnummer 7"/>
          <p:cNvSpPr>
            <a:spLocks noGrp="1"/>
          </p:cNvSpPr>
          <p:nvPr>
            <p:ph type="sldNum" sz="quarter" idx="12"/>
          </p:nvPr>
        </p:nvSpPr>
        <p:spPr/>
        <p:txBody>
          <a:bodyPr/>
          <a:lstStyle/>
          <a:p>
            <a:pPr>
              <a:defRPr/>
            </a:pPr>
            <a:fld id="{B482D085-E2C4-404C-A3A5-BCBC53ADC627}" type="slidenum">
              <a:rPr lang="sv-SE" altLang="sv-SE" smtClean="0"/>
              <a:pPr>
                <a:defRPr/>
              </a:pPr>
              <a:t>1</a:t>
            </a:fld>
            <a:endParaRPr lang="sv-SE" altLang="sv-SE"/>
          </a:p>
        </p:txBody>
      </p:sp>
      <p:sp>
        <p:nvSpPr>
          <p:cNvPr id="9" name="Rektangel med rundade hörn 8"/>
          <p:cNvSpPr/>
          <p:nvPr/>
        </p:nvSpPr>
        <p:spPr>
          <a:xfrm>
            <a:off x="3503324" y="3832188"/>
            <a:ext cx="2232248" cy="792088"/>
          </a:xfrm>
          <a:prstGeom prst="roundRect">
            <a:avLst/>
          </a:prstGeom>
          <a:solidFill>
            <a:srgbClr val="009FE3"/>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4" name="Platshållare för innehåll 2"/>
          <p:cNvSpPr txBox="1">
            <a:spLocks/>
          </p:cNvSpPr>
          <p:nvPr/>
        </p:nvSpPr>
        <p:spPr>
          <a:xfrm>
            <a:off x="3503324" y="3861047"/>
            <a:ext cx="2232248" cy="648073"/>
          </a:xfrm>
          <a:prstGeom prst="rect">
            <a:avLst/>
          </a:prstGeom>
        </p:spPr>
        <p:txBody>
          <a:bodyPr/>
          <a:lstStyle>
            <a:lvl1pPr marL="171450" indent="-171450" algn="l" defTabSz="685800" rtl="0" eaLnBrk="0" fontAlgn="base" hangingPunct="0">
              <a:lnSpc>
                <a:spcPct val="100000"/>
              </a:lnSpc>
              <a:spcBef>
                <a:spcPts val="750"/>
              </a:spcBef>
              <a:spcAft>
                <a:spcPct val="0"/>
              </a:spcAft>
              <a:buFont typeface="Arial" panose="020B0604020202020204" pitchFamily="34" charset="0"/>
              <a:buChar char="•"/>
              <a:defRPr sz="1800" b="0" i="0" kern="1200">
                <a:solidFill>
                  <a:schemeClr val="tx1"/>
                </a:solidFill>
                <a:latin typeface="Verdana"/>
                <a:ea typeface="+mn-ea"/>
                <a:cs typeface="Verdana"/>
              </a:defRPr>
            </a:lvl1pPr>
            <a:lvl2pPr marL="514350" indent="-171450" algn="l" defTabSz="685800" rtl="0" eaLnBrk="0" fontAlgn="base" hangingPunct="0">
              <a:lnSpc>
                <a:spcPct val="100000"/>
              </a:lnSpc>
              <a:spcBef>
                <a:spcPts val="375"/>
              </a:spcBef>
              <a:spcAft>
                <a:spcPct val="0"/>
              </a:spcAft>
              <a:buFont typeface="Arial" panose="020B0604020202020204" pitchFamily="34" charset="0"/>
              <a:buChar char="•"/>
              <a:defRPr sz="1600" b="0" i="0" kern="1200">
                <a:solidFill>
                  <a:schemeClr val="tx1"/>
                </a:solidFill>
                <a:latin typeface="Verdana"/>
                <a:ea typeface="+mn-ea"/>
                <a:cs typeface="Verdana"/>
              </a:defRPr>
            </a:lvl2pPr>
            <a:lvl3pPr marL="857250" indent="-171450" algn="l" defTabSz="685800" rtl="0" eaLnBrk="0" fontAlgn="base" hangingPunct="0">
              <a:lnSpc>
                <a:spcPct val="100000"/>
              </a:lnSpc>
              <a:spcBef>
                <a:spcPts val="375"/>
              </a:spcBef>
              <a:spcAft>
                <a:spcPct val="0"/>
              </a:spcAft>
              <a:buFont typeface="Arial" panose="020B0604020202020204" pitchFamily="34" charset="0"/>
              <a:buChar char="•"/>
              <a:defRPr sz="1400" b="0" i="0" kern="1200">
                <a:solidFill>
                  <a:schemeClr val="tx1"/>
                </a:solidFill>
                <a:latin typeface="Verdana"/>
                <a:ea typeface="+mn-ea"/>
                <a:cs typeface="Verdana"/>
              </a:defRPr>
            </a:lvl3pPr>
            <a:lvl4pPr marL="12001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4pPr>
            <a:lvl5pPr marL="15430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sv-SE" sz="4000" dirty="0">
                <a:solidFill>
                  <a:schemeClr val="bg1"/>
                </a:solidFill>
              </a:rPr>
              <a:t>Träff 4</a:t>
            </a:r>
          </a:p>
        </p:txBody>
      </p:sp>
      <p:sp>
        <p:nvSpPr>
          <p:cNvPr id="15" name="Platshållare för innehåll 2"/>
          <p:cNvSpPr txBox="1">
            <a:spLocks/>
          </p:cNvSpPr>
          <p:nvPr/>
        </p:nvSpPr>
        <p:spPr>
          <a:xfrm>
            <a:off x="1550310" y="5733256"/>
            <a:ext cx="6156176" cy="720080"/>
          </a:xfrm>
          <a:prstGeom prst="rect">
            <a:avLst/>
          </a:prstGeom>
        </p:spPr>
        <p:txBody>
          <a:bodyPr/>
          <a:lstStyle>
            <a:lvl1pPr marL="357188" indent="-357188" algn="l" defTabSz="685800" rtl="0" eaLnBrk="0" fontAlgn="base" hangingPunct="0">
              <a:lnSpc>
                <a:spcPct val="110000"/>
              </a:lnSpc>
              <a:spcBef>
                <a:spcPts val="1000"/>
              </a:spcBef>
              <a:spcAft>
                <a:spcPct val="0"/>
              </a:spcAft>
              <a:buFont typeface="Arial" panose="020B0604020202020204" pitchFamily="34" charset="0"/>
              <a:buChar char="•"/>
              <a:defRPr sz="2000" b="0" i="0" kern="1200">
                <a:solidFill>
                  <a:schemeClr val="tx1"/>
                </a:solidFill>
                <a:latin typeface="Verdana"/>
                <a:ea typeface="+mn-ea"/>
                <a:cs typeface="Verdana"/>
              </a:defRPr>
            </a:lvl1pPr>
            <a:lvl2pPr marL="714375" indent="-371475" algn="l" defTabSz="685800" rtl="0" eaLnBrk="0" fontAlgn="base" hangingPunct="0">
              <a:lnSpc>
                <a:spcPct val="110000"/>
              </a:lnSpc>
              <a:spcBef>
                <a:spcPts val="375"/>
              </a:spcBef>
              <a:spcAft>
                <a:spcPct val="0"/>
              </a:spcAft>
              <a:buFont typeface="Arial" panose="020B0604020202020204" pitchFamily="34" charset="0"/>
              <a:buChar char="•"/>
              <a:defRPr sz="1600" b="0" i="0" kern="1200">
                <a:solidFill>
                  <a:schemeClr val="tx1"/>
                </a:solidFill>
                <a:latin typeface="Verdana"/>
                <a:ea typeface="+mn-ea"/>
                <a:cs typeface="Verdana"/>
              </a:defRPr>
            </a:lvl2pPr>
            <a:lvl3pPr marL="857250" indent="-171450" algn="l" defTabSz="685800" rtl="0" eaLnBrk="0" fontAlgn="base" hangingPunct="0">
              <a:lnSpc>
                <a:spcPct val="110000"/>
              </a:lnSpc>
              <a:spcBef>
                <a:spcPts val="375"/>
              </a:spcBef>
              <a:spcAft>
                <a:spcPct val="0"/>
              </a:spcAft>
              <a:buFont typeface="Arial" panose="020B0604020202020204" pitchFamily="34" charset="0"/>
              <a:buChar char="•"/>
              <a:defRPr sz="1400" b="0" i="0" kern="1200">
                <a:solidFill>
                  <a:schemeClr val="tx1"/>
                </a:solidFill>
                <a:latin typeface="Verdana"/>
                <a:ea typeface="+mn-ea"/>
                <a:cs typeface="Verdana"/>
              </a:defRPr>
            </a:lvl3pPr>
            <a:lvl4pPr marL="1200150" indent="-171450" algn="l" defTabSz="685800" rtl="0" eaLnBrk="0" fontAlgn="base" hangingPunct="0">
              <a:lnSpc>
                <a:spcPct val="11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4pPr>
            <a:lvl5pPr marL="1543050" indent="-171450" algn="l" defTabSz="685800" rtl="0" eaLnBrk="0" fontAlgn="base" hangingPunct="0">
              <a:lnSpc>
                <a:spcPct val="11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sv-SE" sz="1400" i="1" dirty="0"/>
              <a:t>Utbildningen är framtagen av Riksförbundet </a:t>
            </a:r>
            <a:r>
              <a:rPr lang="sv-SE" sz="1400" i="1" dirty="0" err="1"/>
              <a:t>HjärtLung</a:t>
            </a:r>
            <a:r>
              <a:rPr lang="sv-SE" sz="1400" i="1" dirty="0"/>
              <a:t> </a:t>
            </a:r>
          </a:p>
        </p:txBody>
      </p:sp>
      <p:pic>
        <p:nvPicPr>
          <p:cNvPr id="16" name="Bildobjekt 15" descr="Aktiv med KOL_ny logo_1610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044" y="1749858"/>
            <a:ext cx="7333372" cy="145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shutterstock_78628666_Plan_redigera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052736"/>
            <a:ext cx="4854604" cy="4684252"/>
          </a:xfrm>
          <a:prstGeom prst="rect">
            <a:avLst/>
          </a:prstGeom>
        </p:spPr>
      </p:pic>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10</a:t>
            </a:fld>
            <a:endParaRPr lang="sv-SE" altLang="sv-SE" dirty="0"/>
          </a:p>
        </p:txBody>
      </p:sp>
      <p:sp>
        <p:nvSpPr>
          <p:cNvPr id="6" name="Rubrik 1"/>
          <p:cNvSpPr>
            <a:spLocks noGrp="1"/>
          </p:cNvSpPr>
          <p:nvPr>
            <p:ph type="title"/>
          </p:nvPr>
        </p:nvSpPr>
        <p:spPr>
          <a:xfrm>
            <a:off x="628650" y="1709531"/>
            <a:ext cx="7886700" cy="1325563"/>
          </a:xfrm>
        </p:spPr>
        <p:txBody>
          <a:bodyPr/>
          <a:lstStyle/>
          <a:p>
            <a:pPr>
              <a:lnSpc>
                <a:spcPct val="120000"/>
              </a:lnSpc>
            </a:pPr>
            <a:r>
              <a:rPr lang="sv-SE" dirty="0"/>
              <a:t>Repetition och</a:t>
            </a:r>
            <a:br>
              <a:rPr lang="sv-SE" dirty="0"/>
            </a:br>
            <a:r>
              <a:rPr lang="sv-SE" dirty="0"/>
              <a:t>handlingsplan</a:t>
            </a:r>
          </a:p>
        </p:txBody>
      </p:sp>
      <p:grpSp>
        <p:nvGrpSpPr>
          <p:cNvPr id="7" name="Grupp 6"/>
          <p:cNvGrpSpPr/>
          <p:nvPr/>
        </p:nvGrpSpPr>
        <p:grpSpPr>
          <a:xfrm>
            <a:off x="743332" y="578562"/>
            <a:ext cx="2247189" cy="792088"/>
            <a:chOff x="743332" y="578562"/>
            <a:chExt cx="2247189" cy="792088"/>
          </a:xfrm>
        </p:grpSpPr>
        <p:sp>
          <p:nvSpPr>
            <p:cNvPr id="8" name="Rektangel med rundade hörn 7"/>
            <p:cNvSpPr/>
            <p:nvPr/>
          </p:nvSpPr>
          <p:spPr>
            <a:xfrm>
              <a:off x="743332" y="578562"/>
              <a:ext cx="2232248" cy="792088"/>
            </a:xfrm>
            <a:prstGeom prst="roundRect">
              <a:avLst/>
            </a:prstGeom>
            <a:solidFill>
              <a:srgbClr val="83D0F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9" name="Platshållare för innehåll 2"/>
            <p:cNvSpPr txBox="1">
              <a:spLocks/>
            </p:cNvSpPr>
            <p:nvPr/>
          </p:nvSpPr>
          <p:spPr>
            <a:xfrm>
              <a:off x="758273" y="607421"/>
              <a:ext cx="2232248" cy="648073"/>
            </a:xfrm>
            <a:prstGeom prst="rect">
              <a:avLst/>
            </a:prstGeom>
          </p:spPr>
          <p:txBody>
            <a:bodyPr/>
            <a:lstStyle>
              <a:lvl1pPr marL="171450" indent="-171450" algn="l" defTabSz="685800" rtl="0" eaLnBrk="0" fontAlgn="base" hangingPunct="0">
                <a:lnSpc>
                  <a:spcPct val="100000"/>
                </a:lnSpc>
                <a:spcBef>
                  <a:spcPts val="750"/>
                </a:spcBef>
                <a:spcAft>
                  <a:spcPct val="0"/>
                </a:spcAft>
                <a:buFont typeface="Arial" panose="020B0604020202020204" pitchFamily="34" charset="0"/>
                <a:buChar char="•"/>
                <a:defRPr sz="1800" b="0" i="0" kern="1200">
                  <a:solidFill>
                    <a:schemeClr val="tx1"/>
                  </a:solidFill>
                  <a:latin typeface="Verdana"/>
                  <a:ea typeface="+mn-ea"/>
                  <a:cs typeface="Verdana"/>
                </a:defRPr>
              </a:lvl1pPr>
              <a:lvl2pPr marL="514350" indent="-171450" algn="l" defTabSz="685800" rtl="0" eaLnBrk="0" fontAlgn="base" hangingPunct="0">
                <a:lnSpc>
                  <a:spcPct val="100000"/>
                </a:lnSpc>
                <a:spcBef>
                  <a:spcPts val="375"/>
                </a:spcBef>
                <a:spcAft>
                  <a:spcPct val="0"/>
                </a:spcAft>
                <a:buFont typeface="Arial" panose="020B0604020202020204" pitchFamily="34" charset="0"/>
                <a:buChar char="•"/>
                <a:defRPr sz="1600" b="0" i="0" kern="1200">
                  <a:solidFill>
                    <a:schemeClr val="tx1"/>
                  </a:solidFill>
                  <a:latin typeface="Verdana"/>
                  <a:ea typeface="+mn-ea"/>
                  <a:cs typeface="Verdana"/>
                </a:defRPr>
              </a:lvl2pPr>
              <a:lvl3pPr marL="857250" indent="-171450" algn="l" defTabSz="685800" rtl="0" eaLnBrk="0" fontAlgn="base" hangingPunct="0">
                <a:lnSpc>
                  <a:spcPct val="100000"/>
                </a:lnSpc>
                <a:spcBef>
                  <a:spcPts val="375"/>
                </a:spcBef>
                <a:spcAft>
                  <a:spcPct val="0"/>
                </a:spcAft>
                <a:buFont typeface="Arial" panose="020B0604020202020204" pitchFamily="34" charset="0"/>
                <a:buChar char="•"/>
                <a:defRPr sz="1400" b="0" i="0" kern="1200">
                  <a:solidFill>
                    <a:schemeClr val="tx1"/>
                  </a:solidFill>
                  <a:latin typeface="Verdana"/>
                  <a:ea typeface="+mn-ea"/>
                  <a:cs typeface="Verdana"/>
                </a:defRPr>
              </a:lvl3pPr>
              <a:lvl4pPr marL="12001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4pPr>
              <a:lvl5pPr marL="15430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sv-SE" sz="4000" dirty="0">
                  <a:solidFill>
                    <a:srgbClr val="000000"/>
                  </a:solidFill>
                </a:rPr>
                <a:t>Pass 2</a:t>
              </a:r>
            </a:p>
          </p:txBody>
        </p:sp>
      </p:grpSp>
    </p:spTree>
    <p:extLst>
      <p:ext uri="{BB962C8B-B14F-4D97-AF65-F5344CB8AC3E}">
        <p14:creationId xmlns:p14="http://schemas.microsoft.com/office/powerpoint/2010/main" val="19340491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solidFill>
                  <a:srgbClr val="0092D2"/>
                </a:solidFill>
              </a:rPr>
              <a:t>Uppgift 1: </a:t>
            </a:r>
            <a:r>
              <a:rPr lang="sv-SE" dirty="0"/>
              <a:t>Testa dina KOL-kunskaper</a:t>
            </a:r>
          </a:p>
        </p:txBody>
      </p:sp>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11</a:t>
            </a:fld>
            <a:endParaRPr lang="sv-SE" altLang="sv-SE" dirty="0"/>
          </a:p>
        </p:txBody>
      </p:sp>
      <p:grpSp>
        <p:nvGrpSpPr>
          <p:cNvPr id="16" name="Grupp 15"/>
          <p:cNvGrpSpPr/>
          <p:nvPr/>
        </p:nvGrpSpPr>
        <p:grpSpPr>
          <a:xfrm>
            <a:off x="3746727" y="1916832"/>
            <a:ext cx="2901792" cy="3753864"/>
            <a:chOff x="2977398" y="1896743"/>
            <a:chExt cx="2901792" cy="3753864"/>
          </a:xfrm>
        </p:grpSpPr>
        <p:sp>
          <p:nvSpPr>
            <p:cNvPr id="17" name="Vikt hörn 16"/>
            <p:cNvSpPr/>
            <p:nvPr/>
          </p:nvSpPr>
          <p:spPr>
            <a:xfrm rot="1115698">
              <a:off x="2977398" y="1896743"/>
              <a:ext cx="2746730" cy="3753864"/>
            </a:xfrm>
            <a:prstGeom prst="foldedCorner">
              <a:avLst/>
            </a:prstGeom>
            <a:solidFill>
              <a:schemeClr val="bg1"/>
            </a:solidFill>
            <a:ln>
              <a:solidFill>
                <a:schemeClr val="bg1">
                  <a:lumMod val="6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18" name="Grupp 17"/>
            <p:cNvGrpSpPr/>
            <p:nvPr/>
          </p:nvGrpSpPr>
          <p:grpSpPr>
            <a:xfrm>
              <a:off x="2990685" y="2436348"/>
              <a:ext cx="2888505" cy="2326358"/>
              <a:chOff x="2990685" y="2436348"/>
              <a:chExt cx="2888505" cy="2326358"/>
            </a:xfrm>
          </p:grpSpPr>
          <p:cxnSp>
            <p:nvCxnSpPr>
              <p:cNvPr id="19" name="Rak 18"/>
              <p:cNvCxnSpPr/>
              <p:nvPr/>
            </p:nvCxnSpPr>
            <p:spPr>
              <a:xfrm rot="1115698">
                <a:off x="3773364" y="2436348"/>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0" name="Rak 19"/>
              <p:cNvCxnSpPr/>
              <p:nvPr/>
            </p:nvCxnSpPr>
            <p:spPr>
              <a:xfrm rot="1115698">
                <a:off x="3642917" y="2824074"/>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1" name="Rak 20"/>
              <p:cNvCxnSpPr/>
              <p:nvPr/>
            </p:nvCxnSpPr>
            <p:spPr>
              <a:xfrm rot="1115698">
                <a:off x="3512471" y="3211801"/>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2" name="Rak 21"/>
              <p:cNvCxnSpPr/>
              <p:nvPr/>
            </p:nvCxnSpPr>
            <p:spPr>
              <a:xfrm rot="1115698">
                <a:off x="3382024" y="3599528"/>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3" name="Rak 22"/>
              <p:cNvCxnSpPr/>
              <p:nvPr/>
            </p:nvCxnSpPr>
            <p:spPr>
              <a:xfrm rot="1115698">
                <a:off x="3251578" y="3987253"/>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4" name="Rak 23"/>
              <p:cNvCxnSpPr/>
              <p:nvPr/>
            </p:nvCxnSpPr>
            <p:spPr>
              <a:xfrm rot="1115698">
                <a:off x="3121131" y="4374980"/>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5" name="Rak 24"/>
              <p:cNvCxnSpPr/>
              <p:nvPr/>
            </p:nvCxnSpPr>
            <p:spPr>
              <a:xfrm rot="1115698">
                <a:off x="2990685" y="4762706"/>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8716172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nSpc>
                <a:spcPct val="110000"/>
              </a:lnSpc>
            </a:pPr>
            <a:r>
              <a:rPr lang="sv-SE" b="1" dirty="0">
                <a:solidFill>
                  <a:srgbClr val="0092D2"/>
                </a:solidFill>
              </a:rPr>
              <a:t>Uppgift 2: </a:t>
            </a:r>
            <a:br>
              <a:rPr lang="sv-SE" b="1" dirty="0">
                <a:solidFill>
                  <a:srgbClr val="0092D2"/>
                </a:solidFill>
              </a:rPr>
            </a:br>
            <a:r>
              <a:rPr lang="sv-SE" dirty="0"/>
              <a:t>Min plan för att vara Aktiv med KOL</a:t>
            </a:r>
          </a:p>
        </p:txBody>
      </p:sp>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12</a:t>
            </a:fld>
            <a:endParaRPr lang="sv-SE" altLang="sv-SE" dirty="0"/>
          </a:p>
        </p:txBody>
      </p:sp>
      <p:grpSp>
        <p:nvGrpSpPr>
          <p:cNvPr id="5" name="Grupp 4"/>
          <p:cNvGrpSpPr/>
          <p:nvPr/>
        </p:nvGrpSpPr>
        <p:grpSpPr>
          <a:xfrm>
            <a:off x="3746727" y="1916832"/>
            <a:ext cx="2901792" cy="3753864"/>
            <a:chOff x="2977398" y="1896743"/>
            <a:chExt cx="2901792" cy="3753864"/>
          </a:xfrm>
        </p:grpSpPr>
        <p:sp>
          <p:nvSpPr>
            <p:cNvPr id="6" name="Vikt hörn 5"/>
            <p:cNvSpPr/>
            <p:nvPr/>
          </p:nvSpPr>
          <p:spPr>
            <a:xfrm rot="1115698">
              <a:off x="2977398" y="1896743"/>
              <a:ext cx="2746730" cy="3753864"/>
            </a:xfrm>
            <a:prstGeom prst="foldedCorner">
              <a:avLst/>
            </a:prstGeom>
            <a:solidFill>
              <a:schemeClr val="bg1"/>
            </a:solidFill>
            <a:ln>
              <a:solidFill>
                <a:schemeClr val="bg1">
                  <a:lumMod val="6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7" name="Grupp 6"/>
            <p:cNvGrpSpPr/>
            <p:nvPr/>
          </p:nvGrpSpPr>
          <p:grpSpPr>
            <a:xfrm>
              <a:off x="2990685" y="2436348"/>
              <a:ext cx="2888505" cy="2326358"/>
              <a:chOff x="2990685" y="2436348"/>
              <a:chExt cx="2888505" cy="2326358"/>
            </a:xfrm>
          </p:grpSpPr>
          <p:cxnSp>
            <p:nvCxnSpPr>
              <p:cNvPr id="8" name="Rak 7"/>
              <p:cNvCxnSpPr/>
              <p:nvPr/>
            </p:nvCxnSpPr>
            <p:spPr>
              <a:xfrm rot="1115698">
                <a:off x="3773364" y="2436348"/>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rot="1115698">
                <a:off x="3642917" y="2824074"/>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 name="Rak 9"/>
              <p:cNvCxnSpPr/>
              <p:nvPr/>
            </p:nvCxnSpPr>
            <p:spPr>
              <a:xfrm rot="1115698">
                <a:off x="3512471" y="3211801"/>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1" name="Rak 10"/>
              <p:cNvCxnSpPr/>
              <p:nvPr/>
            </p:nvCxnSpPr>
            <p:spPr>
              <a:xfrm rot="1115698">
                <a:off x="3382024" y="3599528"/>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2" name="Rak 11"/>
              <p:cNvCxnSpPr/>
              <p:nvPr/>
            </p:nvCxnSpPr>
            <p:spPr>
              <a:xfrm rot="1115698">
                <a:off x="3251578" y="3987253"/>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3" name="Rak 12"/>
              <p:cNvCxnSpPr/>
              <p:nvPr/>
            </p:nvCxnSpPr>
            <p:spPr>
              <a:xfrm rot="1115698">
                <a:off x="3121131" y="4374980"/>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4" name="Rak 13"/>
              <p:cNvCxnSpPr/>
              <p:nvPr/>
            </p:nvCxnSpPr>
            <p:spPr>
              <a:xfrm rot="1115698">
                <a:off x="2990685" y="4762706"/>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921943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rubrik 3">
            <a:extLst>
              <a:ext uri="{FF2B5EF4-FFF2-40B4-BE49-F238E27FC236}">
                <a16:creationId xmlns:a16="http://schemas.microsoft.com/office/drawing/2014/main" id="{D1CB6141-E9AD-2A43-8BC8-01A3B0144076}"/>
              </a:ext>
            </a:extLst>
          </p:cNvPr>
          <p:cNvSpPr>
            <a:spLocks noGrp="1"/>
          </p:cNvSpPr>
          <p:nvPr>
            <p:ph type="subTitle" idx="1"/>
          </p:nvPr>
        </p:nvSpPr>
        <p:spPr/>
        <p:txBody>
          <a:bodyPr lIns="0" rIns="0"/>
          <a:lstStyle/>
          <a:p>
            <a:pPr>
              <a:lnSpc>
                <a:spcPts val="2400"/>
              </a:lnSpc>
              <a:spcBef>
                <a:spcPts val="2000"/>
              </a:spcBef>
            </a:pPr>
            <a:r>
              <a:rPr lang="sv-SE" dirty="0"/>
              <a:t>Riksförbundet </a:t>
            </a:r>
            <a:r>
              <a:rPr lang="sv-SE" dirty="0" err="1"/>
              <a:t>HjärtLung</a:t>
            </a:r>
            <a:r>
              <a:rPr lang="sv-SE" dirty="0"/>
              <a:t> är en </a:t>
            </a:r>
            <a:br>
              <a:rPr lang="sv-SE" dirty="0"/>
            </a:br>
            <a:r>
              <a:rPr lang="sv-SE" dirty="0"/>
              <a:t>patientorganisation som arbetar </a:t>
            </a:r>
            <a:br>
              <a:rPr lang="sv-SE" dirty="0"/>
            </a:br>
            <a:r>
              <a:rPr lang="sv-SE" dirty="0"/>
              <a:t>för att ge alla med hjärt-, kärl- </a:t>
            </a:r>
            <a:br>
              <a:rPr lang="sv-SE" dirty="0"/>
            </a:br>
            <a:r>
              <a:rPr lang="sv-SE" dirty="0"/>
              <a:t>och lungsjukdom ett bra liv.</a:t>
            </a:r>
          </a:p>
          <a:p>
            <a:pPr>
              <a:lnSpc>
                <a:spcPts val="2400"/>
              </a:lnSpc>
            </a:pPr>
            <a:br>
              <a:rPr lang="sv-SE" b="1" dirty="0">
                <a:solidFill>
                  <a:srgbClr val="CC0D3E"/>
                </a:solidFill>
              </a:rPr>
            </a:br>
            <a:r>
              <a:rPr lang="sv-SE" b="1" dirty="0" err="1">
                <a:solidFill>
                  <a:srgbClr val="CC0D3E"/>
                </a:solidFill>
              </a:rPr>
              <a:t>hjart-lung.se</a:t>
            </a:r>
            <a:endParaRPr lang="sv-SE" b="1" dirty="0">
              <a:solidFill>
                <a:srgbClr val="CC0D3E"/>
              </a:solidFill>
            </a:endParaRPr>
          </a:p>
        </p:txBody>
      </p:sp>
      <p:grpSp>
        <p:nvGrpSpPr>
          <p:cNvPr id="2" name="Grupp 1">
            <a:extLst>
              <a:ext uri="{FF2B5EF4-FFF2-40B4-BE49-F238E27FC236}">
                <a16:creationId xmlns:a16="http://schemas.microsoft.com/office/drawing/2014/main" id="{2AF6A1E1-9BAC-E04A-5512-4EA0C5F3A591}"/>
              </a:ext>
            </a:extLst>
          </p:cNvPr>
          <p:cNvGrpSpPr/>
          <p:nvPr/>
        </p:nvGrpSpPr>
        <p:grpSpPr>
          <a:xfrm>
            <a:off x="743332" y="578562"/>
            <a:ext cx="2247189" cy="792088"/>
            <a:chOff x="743332" y="578562"/>
            <a:chExt cx="2247189" cy="792088"/>
          </a:xfrm>
        </p:grpSpPr>
        <p:sp>
          <p:nvSpPr>
            <p:cNvPr id="3" name="Rektangel med rundade hörn 2">
              <a:extLst>
                <a:ext uri="{FF2B5EF4-FFF2-40B4-BE49-F238E27FC236}">
                  <a16:creationId xmlns:a16="http://schemas.microsoft.com/office/drawing/2014/main" id="{74185DA0-1BB6-4885-2D94-E1EA153EC8BB}"/>
                </a:ext>
              </a:extLst>
            </p:cNvPr>
            <p:cNvSpPr/>
            <p:nvPr/>
          </p:nvSpPr>
          <p:spPr>
            <a:xfrm>
              <a:off x="743332" y="578562"/>
              <a:ext cx="2232248" cy="792088"/>
            </a:xfrm>
            <a:prstGeom prst="roundRect">
              <a:avLst/>
            </a:prstGeom>
            <a:solidFill>
              <a:srgbClr val="83D0F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5" name="Platshållare för innehåll 2">
              <a:extLst>
                <a:ext uri="{FF2B5EF4-FFF2-40B4-BE49-F238E27FC236}">
                  <a16:creationId xmlns:a16="http://schemas.microsoft.com/office/drawing/2014/main" id="{01E37042-795A-F97F-4B64-4B52094734A2}"/>
                </a:ext>
              </a:extLst>
            </p:cNvPr>
            <p:cNvSpPr txBox="1">
              <a:spLocks/>
            </p:cNvSpPr>
            <p:nvPr/>
          </p:nvSpPr>
          <p:spPr>
            <a:xfrm>
              <a:off x="758273" y="607421"/>
              <a:ext cx="2232248" cy="648073"/>
            </a:xfrm>
            <a:prstGeom prst="rect">
              <a:avLst/>
            </a:prstGeom>
          </p:spPr>
          <p:txBody>
            <a:bodyPr/>
            <a:lstStyle>
              <a:lvl1pPr marL="171450" indent="-171450" algn="l" defTabSz="685800" rtl="0" eaLnBrk="0" fontAlgn="base" hangingPunct="0">
                <a:lnSpc>
                  <a:spcPct val="100000"/>
                </a:lnSpc>
                <a:spcBef>
                  <a:spcPts val="750"/>
                </a:spcBef>
                <a:spcAft>
                  <a:spcPct val="0"/>
                </a:spcAft>
                <a:buFont typeface="Arial" panose="020B0604020202020204" pitchFamily="34" charset="0"/>
                <a:buChar char="•"/>
                <a:defRPr sz="1800" b="0" i="0" kern="1200">
                  <a:solidFill>
                    <a:schemeClr val="tx1"/>
                  </a:solidFill>
                  <a:latin typeface="Verdana"/>
                  <a:ea typeface="+mn-ea"/>
                  <a:cs typeface="Verdana"/>
                </a:defRPr>
              </a:lvl1pPr>
              <a:lvl2pPr marL="514350" indent="-171450" algn="l" defTabSz="685800" rtl="0" eaLnBrk="0" fontAlgn="base" hangingPunct="0">
                <a:lnSpc>
                  <a:spcPct val="100000"/>
                </a:lnSpc>
                <a:spcBef>
                  <a:spcPts val="375"/>
                </a:spcBef>
                <a:spcAft>
                  <a:spcPct val="0"/>
                </a:spcAft>
                <a:buFont typeface="Arial" panose="020B0604020202020204" pitchFamily="34" charset="0"/>
                <a:buChar char="•"/>
                <a:defRPr sz="1600" b="0" i="0" kern="1200">
                  <a:solidFill>
                    <a:schemeClr val="tx1"/>
                  </a:solidFill>
                  <a:latin typeface="Verdana"/>
                  <a:ea typeface="+mn-ea"/>
                  <a:cs typeface="Verdana"/>
                </a:defRPr>
              </a:lvl2pPr>
              <a:lvl3pPr marL="857250" indent="-171450" algn="l" defTabSz="685800" rtl="0" eaLnBrk="0" fontAlgn="base" hangingPunct="0">
                <a:lnSpc>
                  <a:spcPct val="100000"/>
                </a:lnSpc>
                <a:spcBef>
                  <a:spcPts val="375"/>
                </a:spcBef>
                <a:spcAft>
                  <a:spcPct val="0"/>
                </a:spcAft>
                <a:buFont typeface="Arial" panose="020B0604020202020204" pitchFamily="34" charset="0"/>
                <a:buChar char="•"/>
                <a:defRPr sz="1400" b="0" i="0" kern="1200">
                  <a:solidFill>
                    <a:schemeClr val="tx1"/>
                  </a:solidFill>
                  <a:latin typeface="Verdana"/>
                  <a:ea typeface="+mn-ea"/>
                  <a:cs typeface="Verdana"/>
                </a:defRPr>
              </a:lvl3pPr>
              <a:lvl4pPr marL="12001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4pPr>
              <a:lvl5pPr marL="15430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sv-SE" sz="4000" dirty="0">
                  <a:solidFill>
                    <a:srgbClr val="000000"/>
                  </a:solidFill>
                </a:rPr>
                <a:t>Pass 3</a:t>
              </a:r>
            </a:p>
          </p:txBody>
        </p:sp>
      </p:grpSp>
    </p:spTree>
    <p:extLst>
      <p:ext uri="{BB962C8B-B14F-4D97-AF65-F5344CB8AC3E}">
        <p14:creationId xmlns:p14="http://schemas.microsoft.com/office/powerpoint/2010/main" val="609944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 utomhus, sport, simmar&#10;&#10;Automatiskt genererad beskrivning">
            <a:extLst>
              <a:ext uri="{FF2B5EF4-FFF2-40B4-BE49-F238E27FC236}">
                <a16:creationId xmlns:a16="http://schemas.microsoft.com/office/drawing/2014/main" id="{62954842-5483-B906-61C5-02D129383C95}"/>
              </a:ext>
            </a:extLst>
          </p:cNvPr>
          <p:cNvPicPr>
            <a:picLocks noChangeAspect="1"/>
          </p:cNvPicPr>
          <p:nvPr/>
        </p:nvPicPr>
        <p:blipFill>
          <a:blip r:embed="rId3"/>
          <a:stretch>
            <a:fillRect/>
          </a:stretch>
        </p:blipFill>
        <p:spPr>
          <a:xfrm>
            <a:off x="0" y="0"/>
            <a:ext cx="9144000" cy="4416849"/>
          </a:xfrm>
          <a:prstGeom prst="rect">
            <a:avLst/>
          </a:prstGeom>
        </p:spPr>
      </p:pic>
      <p:sp>
        <p:nvSpPr>
          <p:cNvPr id="4" name="Platshållare för innehåll 2">
            <a:extLst>
              <a:ext uri="{FF2B5EF4-FFF2-40B4-BE49-F238E27FC236}">
                <a16:creationId xmlns:a16="http://schemas.microsoft.com/office/drawing/2014/main" id="{7D8217A9-8459-2640-BA9D-A4A96AFF09E5}"/>
              </a:ext>
            </a:extLst>
          </p:cNvPr>
          <p:cNvSpPr>
            <a:spLocks noGrp="1"/>
          </p:cNvSpPr>
          <p:nvPr>
            <p:ph idx="1"/>
          </p:nvPr>
        </p:nvSpPr>
        <p:spPr>
          <a:xfrm>
            <a:off x="503238" y="4604929"/>
            <a:ext cx="8376602" cy="2334351"/>
          </a:xfrm>
        </p:spPr>
        <p:txBody>
          <a:bodyPr/>
          <a:lstStyle/>
          <a:p>
            <a:pPr marL="0" indent="0">
              <a:buNone/>
            </a:pPr>
            <a:r>
              <a:rPr lang="sv-SE" sz="2400" dirty="0"/>
              <a:t>Vi är nästan 35 000 medlemmar som tillsammans jobbar för att alla med hjärt-, kärl- och lungsjukdom ska må så bra som möjligt.</a:t>
            </a:r>
          </a:p>
        </p:txBody>
      </p:sp>
    </p:spTree>
    <p:extLst>
      <p:ext uri="{BB962C8B-B14F-4D97-AF65-F5344CB8AC3E}">
        <p14:creationId xmlns:p14="http://schemas.microsoft.com/office/powerpoint/2010/main" val="36463659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70201C-8C19-A94F-8D37-DB6ECF55909E}"/>
              </a:ext>
            </a:extLst>
          </p:cNvPr>
          <p:cNvSpPr>
            <a:spLocks noGrp="1"/>
          </p:cNvSpPr>
          <p:nvPr>
            <p:ph type="title"/>
          </p:nvPr>
        </p:nvSpPr>
        <p:spPr>
          <a:xfrm>
            <a:off x="628650" y="159221"/>
            <a:ext cx="7886700" cy="1325563"/>
          </a:xfrm>
        </p:spPr>
        <p:txBody>
          <a:bodyPr/>
          <a:lstStyle/>
          <a:p>
            <a:r>
              <a:rPr lang="sv-SE" sz="2200" b="1" dirty="0">
                <a:solidFill>
                  <a:srgbClr val="0092D2"/>
                </a:solidFill>
              </a:rPr>
              <a:t>Som medlem får du:</a:t>
            </a:r>
          </a:p>
        </p:txBody>
      </p:sp>
      <p:sp>
        <p:nvSpPr>
          <p:cNvPr id="3" name="Platshållare för innehåll 2">
            <a:extLst>
              <a:ext uri="{FF2B5EF4-FFF2-40B4-BE49-F238E27FC236}">
                <a16:creationId xmlns:a16="http://schemas.microsoft.com/office/drawing/2014/main" id="{46599331-D794-A941-9799-6C824F0BA815}"/>
              </a:ext>
            </a:extLst>
          </p:cNvPr>
          <p:cNvSpPr>
            <a:spLocks noGrp="1"/>
          </p:cNvSpPr>
          <p:nvPr>
            <p:ph idx="1"/>
          </p:nvPr>
        </p:nvSpPr>
        <p:spPr>
          <a:xfrm>
            <a:off x="1150706" y="1320799"/>
            <a:ext cx="7397944" cy="4001231"/>
          </a:xfrm>
        </p:spPr>
        <p:txBody>
          <a:bodyPr/>
          <a:lstStyle/>
          <a:p>
            <a:pPr marL="0" indent="0">
              <a:buNone/>
            </a:pPr>
            <a:r>
              <a:rPr lang="sv-SE" dirty="0"/>
              <a:t>En stark röst för alla som lever med hjärt-, kärl- </a:t>
            </a:r>
            <a:br>
              <a:rPr lang="sv-SE" dirty="0"/>
            </a:br>
            <a:r>
              <a:rPr lang="sv-SE" dirty="0"/>
              <a:t>och lungsjukdom</a:t>
            </a:r>
          </a:p>
          <a:p>
            <a:pPr marL="0" indent="0">
              <a:buNone/>
            </a:pPr>
            <a:r>
              <a:rPr lang="sv-SE" dirty="0"/>
              <a:t>Kunskap, motivation och aktiviteter för bättre egenvård och livsstil</a:t>
            </a:r>
          </a:p>
          <a:p>
            <a:pPr marL="0" indent="0">
              <a:buNone/>
            </a:pPr>
            <a:r>
              <a:rPr lang="sv-SE" dirty="0"/>
              <a:t>Gemenskap och glädje</a:t>
            </a:r>
          </a:p>
          <a:p>
            <a:pPr marL="0" indent="0">
              <a:buNone/>
            </a:pPr>
            <a:r>
              <a:rPr lang="sv-SE" dirty="0"/>
              <a:t>Tidningen Status med medicinska nyheter och reportage</a:t>
            </a:r>
          </a:p>
          <a:p>
            <a:pPr marL="0" indent="0">
              <a:buNone/>
            </a:pPr>
            <a:r>
              <a:rPr lang="sv-SE" dirty="0"/>
              <a:t>Patientvald forskning för en bättre vardag</a:t>
            </a:r>
          </a:p>
          <a:p>
            <a:endParaRPr lang="sv-SE" dirty="0"/>
          </a:p>
          <a:p>
            <a:endParaRPr lang="sv-SE" dirty="0"/>
          </a:p>
        </p:txBody>
      </p:sp>
      <p:sp>
        <p:nvSpPr>
          <p:cNvPr id="4" name="Ellips 3">
            <a:extLst>
              <a:ext uri="{FF2B5EF4-FFF2-40B4-BE49-F238E27FC236}">
                <a16:creationId xmlns:a16="http://schemas.microsoft.com/office/drawing/2014/main" id="{EDA5C0C8-4448-4D42-8DAE-F6FEB2658111}"/>
              </a:ext>
            </a:extLst>
          </p:cNvPr>
          <p:cNvSpPr/>
          <p:nvPr/>
        </p:nvSpPr>
        <p:spPr>
          <a:xfrm>
            <a:off x="594933" y="1351811"/>
            <a:ext cx="335666" cy="335666"/>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92D2"/>
              </a:solidFill>
            </a:endParaRPr>
          </a:p>
        </p:txBody>
      </p:sp>
      <p:sp>
        <p:nvSpPr>
          <p:cNvPr id="5" name="Rubrik 3">
            <a:extLst>
              <a:ext uri="{FF2B5EF4-FFF2-40B4-BE49-F238E27FC236}">
                <a16:creationId xmlns:a16="http://schemas.microsoft.com/office/drawing/2014/main" id="{6EBAD0F0-6DEB-4A4B-B6B4-00AF35E3C7C7}"/>
              </a:ext>
            </a:extLst>
          </p:cNvPr>
          <p:cNvSpPr txBox="1">
            <a:spLocks/>
          </p:cNvSpPr>
          <p:nvPr/>
        </p:nvSpPr>
        <p:spPr bwMode="auto">
          <a:xfrm>
            <a:off x="621629" y="1420999"/>
            <a:ext cx="285454" cy="24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1400" dirty="0">
                <a:solidFill>
                  <a:schemeClr val="bg1"/>
                </a:solidFill>
              </a:rPr>
              <a:t>1</a:t>
            </a:r>
          </a:p>
        </p:txBody>
      </p:sp>
      <p:sp>
        <p:nvSpPr>
          <p:cNvPr id="14" name="Platshållare för innehåll 2">
            <a:extLst>
              <a:ext uri="{FF2B5EF4-FFF2-40B4-BE49-F238E27FC236}">
                <a16:creationId xmlns:a16="http://schemas.microsoft.com/office/drawing/2014/main" id="{53DB017D-233F-6444-B95B-93731DFD8B1D}"/>
              </a:ext>
            </a:extLst>
          </p:cNvPr>
          <p:cNvSpPr txBox="1">
            <a:spLocks/>
          </p:cNvSpPr>
          <p:nvPr/>
        </p:nvSpPr>
        <p:spPr bwMode="auto">
          <a:xfrm>
            <a:off x="647699" y="5034279"/>
            <a:ext cx="8054511" cy="50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685800" rtl="0" eaLnBrk="0" fontAlgn="base" hangingPunct="0">
              <a:lnSpc>
                <a:spcPct val="120000"/>
              </a:lnSpc>
              <a:spcBef>
                <a:spcPts val="750"/>
              </a:spcBef>
              <a:spcAft>
                <a:spcPts val="1000"/>
              </a:spcAft>
              <a:buClr>
                <a:srgbClr val="9C0D26"/>
              </a:buClr>
              <a:buSzPct val="120000"/>
              <a:buFont typeface="Arial" panose="020B0604020202020204" pitchFamily="34" charset="0"/>
              <a:buChar char="•"/>
              <a:defRPr sz="2100" kern="1200">
                <a:solidFill>
                  <a:schemeClr val="tx1"/>
                </a:solidFill>
                <a:latin typeface="Verdana" charset="0"/>
                <a:ea typeface="Verdana" charset="0"/>
                <a:cs typeface="Verdana"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Verdana" charset="0"/>
                <a:ea typeface="Verdana" charset="0"/>
                <a:cs typeface="Verdana"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Verdana" charset="0"/>
                <a:ea typeface="Verdana" charset="0"/>
                <a:cs typeface="Verdana"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Verdana" charset="0"/>
                <a:ea typeface="Verdana" charset="0"/>
                <a:cs typeface="Verdana"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Verdana" charset="0"/>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00050" indent="-400050">
              <a:lnSpc>
                <a:spcPct val="110000"/>
              </a:lnSpc>
              <a:spcBef>
                <a:spcPts val="700"/>
              </a:spcBef>
              <a:buFont typeface="Arial" panose="020B0604020202020204" pitchFamily="34" charset="0"/>
              <a:buNone/>
              <a:tabLst>
                <a:tab pos="477838" algn="l"/>
              </a:tabLst>
            </a:pPr>
            <a:r>
              <a:rPr lang="sv-SE" sz="2000" b="1" dirty="0">
                <a:solidFill>
                  <a:srgbClr val="0092D2"/>
                </a:solidFill>
              </a:rPr>
              <a:t>=  fem starka argument till att gå med i </a:t>
            </a:r>
            <a:r>
              <a:rPr lang="sv-SE" sz="2000" b="1" dirty="0" err="1">
                <a:solidFill>
                  <a:srgbClr val="0092D2"/>
                </a:solidFill>
              </a:rPr>
              <a:t>HjärtLung</a:t>
            </a:r>
            <a:r>
              <a:rPr lang="sv-SE" sz="2000" b="1" dirty="0">
                <a:solidFill>
                  <a:srgbClr val="0092D2"/>
                </a:solidFill>
              </a:rPr>
              <a:t>!</a:t>
            </a:r>
            <a:endParaRPr lang="sv-SE" sz="2000" dirty="0">
              <a:solidFill>
                <a:srgbClr val="0092D2"/>
              </a:solidFill>
            </a:endParaRPr>
          </a:p>
        </p:txBody>
      </p:sp>
      <p:sp>
        <p:nvSpPr>
          <p:cNvPr id="16" name="Rubrik 3">
            <a:extLst>
              <a:ext uri="{FF2B5EF4-FFF2-40B4-BE49-F238E27FC236}">
                <a16:creationId xmlns:a16="http://schemas.microsoft.com/office/drawing/2014/main" id="{FB714E91-B986-31BD-CCE4-82993B6BD904}"/>
              </a:ext>
            </a:extLst>
          </p:cNvPr>
          <p:cNvSpPr txBox="1">
            <a:spLocks/>
          </p:cNvSpPr>
          <p:nvPr/>
        </p:nvSpPr>
        <p:spPr bwMode="auto">
          <a:xfrm>
            <a:off x="621629" y="2218168"/>
            <a:ext cx="285454" cy="24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1400" dirty="0">
                <a:solidFill>
                  <a:schemeClr val="bg1"/>
                </a:solidFill>
              </a:rPr>
              <a:t>2</a:t>
            </a:r>
          </a:p>
        </p:txBody>
      </p:sp>
      <p:sp>
        <p:nvSpPr>
          <p:cNvPr id="6" name="Ellips 5">
            <a:extLst>
              <a:ext uri="{FF2B5EF4-FFF2-40B4-BE49-F238E27FC236}">
                <a16:creationId xmlns:a16="http://schemas.microsoft.com/office/drawing/2014/main" id="{EFBE8411-906C-9005-C44C-AC5686FACC20}"/>
              </a:ext>
            </a:extLst>
          </p:cNvPr>
          <p:cNvSpPr/>
          <p:nvPr/>
        </p:nvSpPr>
        <p:spPr>
          <a:xfrm>
            <a:off x="594933" y="2151911"/>
            <a:ext cx="335666" cy="335666"/>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92D2"/>
              </a:solidFill>
            </a:endParaRPr>
          </a:p>
        </p:txBody>
      </p:sp>
      <p:sp>
        <p:nvSpPr>
          <p:cNvPr id="7" name="Rubrik 3">
            <a:extLst>
              <a:ext uri="{FF2B5EF4-FFF2-40B4-BE49-F238E27FC236}">
                <a16:creationId xmlns:a16="http://schemas.microsoft.com/office/drawing/2014/main" id="{DA67AD1A-E55F-C1E7-A968-3717AEF67B79}"/>
              </a:ext>
            </a:extLst>
          </p:cNvPr>
          <p:cNvSpPr txBox="1">
            <a:spLocks/>
          </p:cNvSpPr>
          <p:nvPr/>
        </p:nvSpPr>
        <p:spPr bwMode="auto">
          <a:xfrm>
            <a:off x="621629" y="2221099"/>
            <a:ext cx="285454" cy="24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1400" dirty="0">
                <a:solidFill>
                  <a:schemeClr val="bg1"/>
                </a:solidFill>
              </a:rPr>
              <a:t>2</a:t>
            </a:r>
          </a:p>
        </p:txBody>
      </p:sp>
      <p:sp>
        <p:nvSpPr>
          <p:cNvPr id="8" name="Ellips 7">
            <a:extLst>
              <a:ext uri="{FF2B5EF4-FFF2-40B4-BE49-F238E27FC236}">
                <a16:creationId xmlns:a16="http://schemas.microsoft.com/office/drawing/2014/main" id="{4475F9DE-BF9F-6332-3D58-4C48CBAE2501}"/>
              </a:ext>
            </a:extLst>
          </p:cNvPr>
          <p:cNvSpPr/>
          <p:nvPr/>
        </p:nvSpPr>
        <p:spPr>
          <a:xfrm>
            <a:off x="594933" y="2937263"/>
            <a:ext cx="335666" cy="335666"/>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92D2"/>
              </a:solidFill>
            </a:endParaRPr>
          </a:p>
        </p:txBody>
      </p:sp>
      <p:sp>
        <p:nvSpPr>
          <p:cNvPr id="9" name="Rubrik 3">
            <a:extLst>
              <a:ext uri="{FF2B5EF4-FFF2-40B4-BE49-F238E27FC236}">
                <a16:creationId xmlns:a16="http://schemas.microsoft.com/office/drawing/2014/main" id="{94B00BA1-5749-87E7-8B05-CEA0B7A15F0E}"/>
              </a:ext>
            </a:extLst>
          </p:cNvPr>
          <p:cNvSpPr txBox="1">
            <a:spLocks/>
          </p:cNvSpPr>
          <p:nvPr/>
        </p:nvSpPr>
        <p:spPr bwMode="auto">
          <a:xfrm>
            <a:off x="621629" y="3006451"/>
            <a:ext cx="285454" cy="24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1400" dirty="0">
                <a:solidFill>
                  <a:schemeClr val="bg1"/>
                </a:solidFill>
              </a:rPr>
              <a:t>3</a:t>
            </a:r>
          </a:p>
        </p:txBody>
      </p:sp>
      <p:sp>
        <p:nvSpPr>
          <p:cNvPr id="10" name="Ellips 9">
            <a:extLst>
              <a:ext uri="{FF2B5EF4-FFF2-40B4-BE49-F238E27FC236}">
                <a16:creationId xmlns:a16="http://schemas.microsoft.com/office/drawing/2014/main" id="{EC09F015-842C-E525-ABEF-ED139A48EAED}"/>
              </a:ext>
            </a:extLst>
          </p:cNvPr>
          <p:cNvSpPr/>
          <p:nvPr/>
        </p:nvSpPr>
        <p:spPr>
          <a:xfrm>
            <a:off x="594933" y="3409211"/>
            <a:ext cx="335666" cy="335666"/>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92D2"/>
              </a:solidFill>
            </a:endParaRPr>
          </a:p>
        </p:txBody>
      </p:sp>
      <p:sp>
        <p:nvSpPr>
          <p:cNvPr id="11" name="Rubrik 3">
            <a:extLst>
              <a:ext uri="{FF2B5EF4-FFF2-40B4-BE49-F238E27FC236}">
                <a16:creationId xmlns:a16="http://schemas.microsoft.com/office/drawing/2014/main" id="{670BB9DB-FBF0-7ABF-6B2F-CD02DED2F257}"/>
              </a:ext>
            </a:extLst>
          </p:cNvPr>
          <p:cNvSpPr txBox="1">
            <a:spLocks/>
          </p:cNvSpPr>
          <p:nvPr/>
        </p:nvSpPr>
        <p:spPr bwMode="auto">
          <a:xfrm>
            <a:off x="621629" y="3478399"/>
            <a:ext cx="285454" cy="24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1400" dirty="0">
                <a:solidFill>
                  <a:schemeClr val="bg1"/>
                </a:solidFill>
              </a:rPr>
              <a:t>4</a:t>
            </a:r>
          </a:p>
        </p:txBody>
      </p:sp>
      <p:sp>
        <p:nvSpPr>
          <p:cNvPr id="12" name="Ellips 11">
            <a:extLst>
              <a:ext uri="{FF2B5EF4-FFF2-40B4-BE49-F238E27FC236}">
                <a16:creationId xmlns:a16="http://schemas.microsoft.com/office/drawing/2014/main" id="{2B20F61C-A33B-69E7-72BC-0A9C09404F52}"/>
              </a:ext>
            </a:extLst>
          </p:cNvPr>
          <p:cNvSpPr/>
          <p:nvPr/>
        </p:nvSpPr>
        <p:spPr>
          <a:xfrm>
            <a:off x="594933" y="4201937"/>
            <a:ext cx="335666" cy="335666"/>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92D2"/>
              </a:solidFill>
            </a:endParaRPr>
          </a:p>
        </p:txBody>
      </p:sp>
      <p:sp>
        <p:nvSpPr>
          <p:cNvPr id="13" name="Rubrik 3">
            <a:extLst>
              <a:ext uri="{FF2B5EF4-FFF2-40B4-BE49-F238E27FC236}">
                <a16:creationId xmlns:a16="http://schemas.microsoft.com/office/drawing/2014/main" id="{A8580010-F0E3-9563-2858-5A7472BC7D2A}"/>
              </a:ext>
            </a:extLst>
          </p:cNvPr>
          <p:cNvSpPr txBox="1">
            <a:spLocks/>
          </p:cNvSpPr>
          <p:nvPr/>
        </p:nvSpPr>
        <p:spPr bwMode="auto">
          <a:xfrm>
            <a:off x="621629" y="4271125"/>
            <a:ext cx="285454" cy="24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1400" dirty="0">
                <a:solidFill>
                  <a:schemeClr val="bg1"/>
                </a:solidFill>
              </a:rPr>
              <a:t>5</a:t>
            </a:r>
          </a:p>
        </p:txBody>
      </p:sp>
    </p:spTree>
    <p:extLst>
      <p:ext uri="{BB962C8B-B14F-4D97-AF65-F5344CB8AC3E}">
        <p14:creationId xmlns:p14="http://schemas.microsoft.com/office/powerpoint/2010/main" val="10816669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person&#10;&#10;Automatiskt genererad beskrivning">
            <a:extLst>
              <a:ext uri="{FF2B5EF4-FFF2-40B4-BE49-F238E27FC236}">
                <a16:creationId xmlns:a16="http://schemas.microsoft.com/office/drawing/2014/main" id="{D8E2E731-3976-4746-8E13-1C826CAE8F95}"/>
              </a:ext>
            </a:extLst>
          </p:cNvPr>
          <p:cNvPicPr>
            <a:picLocks noChangeAspect="1"/>
          </p:cNvPicPr>
          <p:nvPr/>
        </p:nvPicPr>
        <p:blipFill rotWithShape="1">
          <a:blip r:embed="rId3"/>
          <a:srcRect l="21719" r="41260"/>
          <a:stretch/>
        </p:blipFill>
        <p:spPr>
          <a:xfrm>
            <a:off x="0" y="0"/>
            <a:ext cx="3810000" cy="6858000"/>
          </a:xfrm>
          <a:prstGeom prst="rect">
            <a:avLst/>
          </a:prstGeom>
        </p:spPr>
      </p:pic>
      <p:sp>
        <p:nvSpPr>
          <p:cNvPr id="4" name="Rubrik 3">
            <a:extLst>
              <a:ext uri="{FF2B5EF4-FFF2-40B4-BE49-F238E27FC236}">
                <a16:creationId xmlns:a16="http://schemas.microsoft.com/office/drawing/2014/main" id="{4257DC47-B370-DB47-B212-FCACFB728E2F}"/>
              </a:ext>
            </a:extLst>
          </p:cNvPr>
          <p:cNvSpPr>
            <a:spLocks noGrp="1"/>
          </p:cNvSpPr>
          <p:nvPr>
            <p:ph type="title"/>
          </p:nvPr>
        </p:nvSpPr>
        <p:spPr>
          <a:xfrm>
            <a:off x="4644008" y="497456"/>
            <a:ext cx="3869777" cy="864233"/>
          </a:xfrm>
        </p:spPr>
        <p:txBody>
          <a:bodyPr/>
          <a:lstStyle/>
          <a:p>
            <a:r>
              <a:rPr lang="sv-SE" sz="2200" b="1" dirty="0">
                <a:solidFill>
                  <a:srgbClr val="0092D2"/>
                </a:solidFill>
              </a:rPr>
              <a:t>Vi gör oss hörda i politiken och vården</a:t>
            </a:r>
          </a:p>
        </p:txBody>
      </p:sp>
      <p:sp>
        <p:nvSpPr>
          <p:cNvPr id="6" name="Platshållare för innehåll 5">
            <a:extLst>
              <a:ext uri="{FF2B5EF4-FFF2-40B4-BE49-F238E27FC236}">
                <a16:creationId xmlns:a16="http://schemas.microsoft.com/office/drawing/2014/main" id="{31F9BBCF-A0DF-5E41-9639-017005CDE876}"/>
              </a:ext>
            </a:extLst>
          </p:cNvPr>
          <p:cNvSpPr>
            <a:spLocks noGrp="1"/>
          </p:cNvSpPr>
          <p:nvPr>
            <p:ph idx="10"/>
          </p:nvPr>
        </p:nvSpPr>
        <p:spPr>
          <a:xfrm>
            <a:off x="4099034" y="1808163"/>
            <a:ext cx="4449616" cy="3850582"/>
          </a:xfrm>
        </p:spPr>
        <p:txBody>
          <a:bodyPr/>
          <a:lstStyle/>
          <a:p>
            <a:pPr marL="0" indent="0">
              <a:spcBef>
                <a:spcPts val="500"/>
              </a:spcBef>
              <a:spcAft>
                <a:spcPts val="500"/>
              </a:spcAft>
              <a:buNone/>
            </a:pPr>
            <a:r>
              <a:rPr lang="sv-SE" b="1" dirty="0">
                <a:solidFill>
                  <a:srgbClr val="0092D2"/>
                </a:solidFill>
              </a:rPr>
              <a:t>Vi jobbar för:</a:t>
            </a:r>
          </a:p>
          <a:p>
            <a:pPr>
              <a:spcBef>
                <a:spcPts val="500"/>
              </a:spcBef>
              <a:spcAft>
                <a:spcPts val="500"/>
              </a:spcAft>
            </a:pPr>
            <a:r>
              <a:rPr lang="sv-SE" dirty="0"/>
              <a:t>Tidig diagnos och behandling</a:t>
            </a:r>
          </a:p>
          <a:p>
            <a:pPr>
              <a:spcBef>
                <a:spcPts val="500"/>
              </a:spcBef>
              <a:spcAft>
                <a:spcPts val="500"/>
              </a:spcAft>
            </a:pPr>
            <a:r>
              <a:rPr lang="sv-SE" dirty="0"/>
              <a:t>Bästa möjliga vård och rehabilitering</a:t>
            </a:r>
          </a:p>
          <a:p>
            <a:pPr>
              <a:spcBef>
                <a:spcPts val="500"/>
              </a:spcBef>
              <a:spcAft>
                <a:spcPts val="500"/>
              </a:spcAft>
            </a:pPr>
            <a:r>
              <a:rPr lang="sv-SE" dirty="0"/>
              <a:t>Jämlik vård över hela landet</a:t>
            </a:r>
          </a:p>
          <a:p>
            <a:pPr>
              <a:spcBef>
                <a:spcPts val="500"/>
              </a:spcBef>
              <a:spcAft>
                <a:spcPts val="500"/>
              </a:spcAft>
            </a:pPr>
            <a:r>
              <a:rPr lang="sv-SE" dirty="0"/>
              <a:t>Ökad kunskap och delaktighet för patienter</a:t>
            </a:r>
          </a:p>
        </p:txBody>
      </p:sp>
      <p:sp>
        <p:nvSpPr>
          <p:cNvPr id="8" name="Ellips 7">
            <a:extLst>
              <a:ext uri="{FF2B5EF4-FFF2-40B4-BE49-F238E27FC236}">
                <a16:creationId xmlns:a16="http://schemas.microsoft.com/office/drawing/2014/main" id="{8AD61466-330E-4E4E-B0A6-F62557FF93E1}"/>
              </a:ext>
            </a:extLst>
          </p:cNvPr>
          <p:cNvSpPr/>
          <p:nvPr/>
        </p:nvSpPr>
        <p:spPr>
          <a:xfrm>
            <a:off x="4067821" y="521974"/>
            <a:ext cx="459945" cy="465038"/>
          </a:xfrm>
          <a:prstGeom prst="ellipse">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55F1F943-0A6C-AB41-95C7-7346D2E60874}"/>
              </a:ext>
            </a:extLst>
          </p:cNvPr>
          <p:cNvSpPr txBox="1">
            <a:spLocks/>
          </p:cNvSpPr>
          <p:nvPr/>
        </p:nvSpPr>
        <p:spPr bwMode="auto">
          <a:xfrm>
            <a:off x="4090369" y="574960"/>
            <a:ext cx="414540" cy="3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2300" dirty="0">
                <a:solidFill>
                  <a:schemeClr val="bg1"/>
                </a:solidFill>
              </a:rPr>
              <a:t>1</a:t>
            </a:r>
          </a:p>
        </p:txBody>
      </p:sp>
    </p:spTree>
    <p:extLst>
      <p:ext uri="{BB962C8B-B14F-4D97-AF65-F5344CB8AC3E}">
        <p14:creationId xmlns:p14="http://schemas.microsoft.com/office/powerpoint/2010/main" val="3139233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63FFADF3-E856-EB4C-833B-CF37A76FBE06}"/>
              </a:ext>
            </a:extLst>
          </p:cNvPr>
          <p:cNvSpPr>
            <a:spLocks noGrp="1"/>
          </p:cNvSpPr>
          <p:nvPr>
            <p:ph sz="half" idx="1"/>
          </p:nvPr>
        </p:nvSpPr>
        <p:spPr>
          <a:xfrm>
            <a:off x="628650" y="1808163"/>
            <a:ext cx="3888000" cy="4595495"/>
          </a:xfrm>
        </p:spPr>
        <p:txBody>
          <a:bodyPr/>
          <a:lstStyle/>
          <a:p>
            <a:pPr marL="0" indent="0">
              <a:spcBef>
                <a:spcPts val="500"/>
              </a:spcBef>
              <a:spcAft>
                <a:spcPts val="500"/>
              </a:spcAft>
              <a:buNone/>
            </a:pPr>
            <a:r>
              <a:rPr lang="sv-SE" sz="2000" b="1" dirty="0">
                <a:solidFill>
                  <a:srgbClr val="0092D2"/>
                </a:solidFill>
              </a:rPr>
              <a:t>För medlemmar</a:t>
            </a:r>
          </a:p>
          <a:p>
            <a:pPr>
              <a:lnSpc>
                <a:spcPct val="110000"/>
              </a:lnSpc>
              <a:spcBef>
                <a:spcPts val="500"/>
              </a:spcBef>
              <a:spcAft>
                <a:spcPts val="500"/>
              </a:spcAft>
            </a:pPr>
            <a:r>
              <a:rPr lang="sv-SE" sz="2000" dirty="0"/>
              <a:t>Motionsgrupper</a:t>
            </a:r>
          </a:p>
          <a:p>
            <a:pPr>
              <a:lnSpc>
                <a:spcPct val="110000"/>
              </a:lnSpc>
              <a:spcBef>
                <a:spcPts val="500"/>
              </a:spcBef>
              <a:spcAft>
                <a:spcPts val="500"/>
              </a:spcAft>
            </a:pPr>
            <a:r>
              <a:rPr lang="sv-SE" sz="2000" dirty="0"/>
              <a:t>Studiecirklar/tematräffar</a:t>
            </a:r>
          </a:p>
          <a:p>
            <a:pPr>
              <a:lnSpc>
                <a:spcPct val="110000"/>
              </a:lnSpc>
              <a:spcBef>
                <a:spcPts val="500"/>
              </a:spcBef>
              <a:spcAft>
                <a:spcPts val="500"/>
              </a:spcAft>
            </a:pPr>
            <a:r>
              <a:rPr lang="sv-SE" sz="2000" dirty="0"/>
              <a:t>Samtalsgrupper</a:t>
            </a:r>
          </a:p>
          <a:p>
            <a:pPr>
              <a:lnSpc>
                <a:spcPct val="110000"/>
              </a:lnSpc>
              <a:spcBef>
                <a:spcPts val="500"/>
              </a:spcBef>
              <a:spcAft>
                <a:spcPts val="500"/>
              </a:spcAft>
            </a:pPr>
            <a:r>
              <a:rPr lang="sv-SE" sz="2000" dirty="0"/>
              <a:t>Informationsmaterial</a:t>
            </a:r>
          </a:p>
          <a:p>
            <a:pPr>
              <a:lnSpc>
                <a:spcPct val="110000"/>
              </a:lnSpc>
              <a:spcBef>
                <a:spcPts val="500"/>
              </a:spcBef>
              <a:spcAft>
                <a:spcPts val="500"/>
              </a:spcAft>
            </a:pPr>
            <a:r>
              <a:rPr lang="sv-SE" sz="2000" dirty="0"/>
              <a:t>Föreläsningar och filmer </a:t>
            </a:r>
            <a:br>
              <a:rPr lang="sv-SE" sz="2000" dirty="0"/>
            </a:br>
            <a:r>
              <a:rPr lang="sv-SE" sz="2000" dirty="0"/>
              <a:t>om diagnos och livsstil</a:t>
            </a:r>
          </a:p>
        </p:txBody>
      </p:sp>
      <p:sp>
        <p:nvSpPr>
          <p:cNvPr id="12" name="Platshållare för innehåll 11">
            <a:extLst>
              <a:ext uri="{FF2B5EF4-FFF2-40B4-BE49-F238E27FC236}">
                <a16:creationId xmlns:a16="http://schemas.microsoft.com/office/drawing/2014/main" id="{4038187A-85ED-FB40-8312-239F2AB478A3}"/>
              </a:ext>
            </a:extLst>
          </p:cNvPr>
          <p:cNvSpPr>
            <a:spLocks noGrp="1"/>
          </p:cNvSpPr>
          <p:nvPr>
            <p:ph sz="half" idx="2"/>
          </p:nvPr>
        </p:nvSpPr>
        <p:spPr>
          <a:xfrm>
            <a:off x="4629150" y="1808163"/>
            <a:ext cx="3886200" cy="3983037"/>
          </a:xfrm>
        </p:spPr>
        <p:txBody>
          <a:bodyPr/>
          <a:lstStyle/>
          <a:p>
            <a:pPr marL="11112" indent="0">
              <a:lnSpc>
                <a:spcPct val="110000"/>
              </a:lnSpc>
              <a:spcBef>
                <a:spcPts val="500"/>
              </a:spcBef>
              <a:spcAft>
                <a:spcPts val="500"/>
              </a:spcAft>
              <a:buClr>
                <a:srgbClr val="000000"/>
              </a:buClr>
              <a:buSzPct val="120000"/>
              <a:buNone/>
            </a:pPr>
            <a:r>
              <a:rPr lang="sv-SE" b="1" dirty="0">
                <a:solidFill>
                  <a:srgbClr val="0092D2"/>
                </a:solidFill>
              </a:rPr>
              <a:t>För alla</a:t>
            </a:r>
          </a:p>
          <a:p>
            <a:pPr marL="273050" indent="-261938">
              <a:lnSpc>
                <a:spcPct val="110000"/>
              </a:lnSpc>
              <a:spcBef>
                <a:spcPts val="500"/>
              </a:spcBef>
              <a:spcAft>
                <a:spcPts val="500"/>
              </a:spcAft>
              <a:buClr>
                <a:srgbClr val="000000"/>
              </a:buClr>
              <a:buSzPct val="120000"/>
            </a:pPr>
            <a:r>
              <a:rPr lang="sv-SE" dirty="0"/>
              <a:t>Hälsans Stig</a:t>
            </a:r>
          </a:p>
          <a:p>
            <a:pPr marL="273050" indent="-261938">
              <a:lnSpc>
                <a:spcPct val="110000"/>
              </a:lnSpc>
              <a:spcBef>
                <a:spcPts val="500"/>
              </a:spcBef>
              <a:spcAft>
                <a:spcPts val="500"/>
              </a:spcAft>
              <a:buClr>
                <a:srgbClr val="000000"/>
              </a:buClr>
              <a:buSzPct val="120000"/>
            </a:pPr>
            <a:r>
              <a:rPr lang="sv-SE" dirty="0"/>
              <a:t>Diagnosbroschyrer</a:t>
            </a:r>
          </a:p>
          <a:p>
            <a:pPr marL="273050" indent="-261938">
              <a:lnSpc>
                <a:spcPct val="110000"/>
              </a:lnSpc>
              <a:spcBef>
                <a:spcPts val="500"/>
              </a:spcBef>
              <a:spcAft>
                <a:spcPts val="500"/>
              </a:spcAft>
              <a:buClr>
                <a:srgbClr val="000000"/>
              </a:buClr>
              <a:buSzPct val="120000"/>
              <a:buNone/>
            </a:pPr>
            <a:endParaRPr lang="sv-SE" sz="1800" b="1" dirty="0">
              <a:solidFill>
                <a:srgbClr val="CF003D"/>
              </a:solidFill>
            </a:endParaRPr>
          </a:p>
          <a:p>
            <a:pPr marL="273050" indent="-261938">
              <a:lnSpc>
                <a:spcPct val="110000"/>
              </a:lnSpc>
              <a:spcBef>
                <a:spcPts val="500"/>
              </a:spcBef>
              <a:spcAft>
                <a:spcPts val="500"/>
              </a:spcAft>
              <a:buClr>
                <a:srgbClr val="000000"/>
              </a:buClr>
              <a:buSzPct val="120000"/>
              <a:buNone/>
            </a:pPr>
            <a:r>
              <a:rPr lang="sv-SE" b="1" dirty="0">
                <a:solidFill>
                  <a:srgbClr val="0092D2"/>
                </a:solidFill>
              </a:rPr>
              <a:t>För vården</a:t>
            </a:r>
          </a:p>
          <a:p>
            <a:pPr marL="273050" indent="-261938">
              <a:lnSpc>
                <a:spcPct val="110000"/>
              </a:lnSpc>
              <a:spcBef>
                <a:spcPts val="500"/>
              </a:spcBef>
              <a:spcAft>
                <a:spcPts val="500"/>
              </a:spcAft>
              <a:buClr>
                <a:srgbClr val="000000"/>
              </a:buClr>
              <a:buSzPct val="120000"/>
            </a:pPr>
            <a:r>
              <a:rPr lang="sv-SE" dirty="0"/>
              <a:t>Kompletta och kostnads-</a:t>
            </a:r>
            <a:br>
              <a:rPr lang="sv-SE" dirty="0"/>
            </a:br>
            <a:r>
              <a:rPr lang="sv-SE" dirty="0"/>
              <a:t>fria patientutbildningar </a:t>
            </a:r>
          </a:p>
        </p:txBody>
      </p:sp>
      <p:sp>
        <p:nvSpPr>
          <p:cNvPr id="4" name="Rubrik 3">
            <a:extLst>
              <a:ext uri="{FF2B5EF4-FFF2-40B4-BE49-F238E27FC236}">
                <a16:creationId xmlns:a16="http://schemas.microsoft.com/office/drawing/2014/main" id="{FB34624D-FAE9-014B-A922-48603B2222A8}"/>
              </a:ext>
            </a:extLst>
          </p:cNvPr>
          <p:cNvSpPr>
            <a:spLocks noGrp="1"/>
          </p:cNvSpPr>
          <p:nvPr>
            <p:ph type="title"/>
          </p:nvPr>
        </p:nvSpPr>
        <p:spPr>
          <a:xfrm>
            <a:off x="1282262" y="568327"/>
            <a:ext cx="7233088" cy="721993"/>
          </a:xfrm>
        </p:spPr>
        <p:txBody>
          <a:bodyPr/>
          <a:lstStyle/>
          <a:p>
            <a:r>
              <a:rPr lang="sv-SE" b="1" dirty="0">
                <a:solidFill>
                  <a:srgbClr val="0092D2"/>
                </a:solidFill>
              </a:rPr>
              <a:t>Vi ger dig kunskap, motivation och aktiviteter för en god livsstil och egenvård</a:t>
            </a:r>
          </a:p>
        </p:txBody>
      </p:sp>
      <p:sp>
        <p:nvSpPr>
          <p:cNvPr id="5" name="Ellips 4">
            <a:extLst>
              <a:ext uri="{FF2B5EF4-FFF2-40B4-BE49-F238E27FC236}">
                <a16:creationId xmlns:a16="http://schemas.microsoft.com/office/drawing/2014/main" id="{764D2BD4-22B3-5E49-91F2-DEB0C2BC0998}"/>
              </a:ext>
            </a:extLst>
          </p:cNvPr>
          <p:cNvSpPr/>
          <p:nvPr/>
        </p:nvSpPr>
        <p:spPr>
          <a:xfrm>
            <a:off x="617633" y="616567"/>
            <a:ext cx="459945" cy="465038"/>
          </a:xfrm>
          <a:prstGeom prst="ellipse">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0092D2"/>
              </a:solidFill>
            </a:endParaRPr>
          </a:p>
        </p:txBody>
      </p:sp>
      <p:sp>
        <p:nvSpPr>
          <p:cNvPr id="6" name="Rubrik 3">
            <a:extLst>
              <a:ext uri="{FF2B5EF4-FFF2-40B4-BE49-F238E27FC236}">
                <a16:creationId xmlns:a16="http://schemas.microsoft.com/office/drawing/2014/main" id="{D7C261B9-B0BF-6646-8326-CDD9014FC85B}"/>
              </a:ext>
            </a:extLst>
          </p:cNvPr>
          <p:cNvSpPr txBox="1">
            <a:spLocks/>
          </p:cNvSpPr>
          <p:nvPr/>
        </p:nvSpPr>
        <p:spPr bwMode="auto">
          <a:xfrm>
            <a:off x="640181" y="669553"/>
            <a:ext cx="414540" cy="3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2300" dirty="0">
                <a:solidFill>
                  <a:schemeClr val="bg1"/>
                </a:solidFill>
              </a:rPr>
              <a:t>2</a:t>
            </a:r>
          </a:p>
        </p:txBody>
      </p:sp>
    </p:spTree>
    <p:extLst>
      <p:ext uri="{BB962C8B-B14F-4D97-AF65-F5344CB8AC3E}">
        <p14:creationId xmlns:p14="http://schemas.microsoft.com/office/powerpoint/2010/main" val="862276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69324E-628E-7443-A945-9BBE7E85CC55}"/>
              </a:ext>
            </a:extLst>
          </p:cNvPr>
          <p:cNvSpPr>
            <a:spLocks noGrp="1"/>
          </p:cNvSpPr>
          <p:nvPr>
            <p:ph type="title"/>
          </p:nvPr>
        </p:nvSpPr>
        <p:spPr>
          <a:xfrm>
            <a:off x="1295400" y="568327"/>
            <a:ext cx="7219950" cy="721993"/>
          </a:xfrm>
        </p:spPr>
        <p:txBody>
          <a:bodyPr/>
          <a:lstStyle/>
          <a:p>
            <a:r>
              <a:rPr lang="sv-SE" sz="2200" b="1" dirty="0">
                <a:solidFill>
                  <a:srgbClr val="0092D2"/>
                </a:solidFill>
              </a:rPr>
              <a:t>Vi ger dig möjlighet att umgås och må bra tillsammans med andra</a:t>
            </a:r>
          </a:p>
        </p:txBody>
      </p:sp>
      <p:sp>
        <p:nvSpPr>
          <p:cNvPr id="3" name="Platshållare för innehåll 2">
            <a:extLst>
              <a:ext uri="{FF2B5EF4-FFF2-40B4-BE49-F238E27FC236}">
                <a16:creationId xmlns:a16="http://schemas.microsoft.com/office/drawing/2014/main" id="{45EF9D4C-EE25-9849-AFC1-D6CB9EE645A6}"/>
              </a:ext>
            </a:extLst>
          </p:cNvPr>
          <p:cNvSpPr>
            <a:spLocks noGrp="1"/>
          </p:cNvSpPr>
          <p:nvPr>
            <p:ph idx="1"/>
          </p:nvPr>
        </p:nvSpPr>
        <p:spPr>
          <a:xfrm>
            <a:off x="628650" y="1808163"/>
            <a:ext cx="7920000" cy="4001231"/>
          </a:xfrm>
        </p:spPr>
        <p:txBody>
          <a:bodyPr/>
          <a:lstStyle/>
          <a:p>
            <a:r>
              <a:rPr lang="sv-SE" dirty="0"/>
              <a:t>Träffa andra i samma situation</a:t>
            </a:r>
          </a:p>
          <a:p>
            <a:r>
              <a:rPr lang="sv-SE" dirty="0"/>
              <a:t>Dela erfarenheter</a:t>
            </a:r>
          </a:p>
          <a:p>
            <a:r>
              <a:rPr lang="sv-SE" dirty="0"/>
              <a:t>Lära tillsammans</a:t>
            </a:r>
          </a:p>
          <a:p>
            <a:r>
              <a:rPr lang="sv-SE" dirty="0"/>
              <a:t>Röra på sig i grupp</a:t>
            </a:r>
          </a:p>
          <a:p>
            <a:r>
              <a:rPr lang="sv-SE" dirty="0"/>
              <a:t>Ha roligt!</a:t>
            </a:r>
          </a:p>
          <a:p>
            <a:endParaRPr lang="sv-SE" dirty="0"/>
          </a:p>
          <a:p>
            <a:endParaRPr lang="sv-SE" dirty="0"/>
          </a:p>
        </p:txBody>
      </p:sp>
      <p:sp>
        <p:nvSpPr>
          <p:cNvPr id="4" name="Ellips 3">
            <a:extLst>
              <a:ext uri="{FF2B5EF4-FFF2-40B4-BE49-F238E27FC236}">
                <a16:creationId xmlns:a16="http://schemas.microsoft.com/office/drawing/2014/main" id="{BBC16C5B-87E0-3047-B52A-8FF7FB989DFB}"/>
              </a:ext>
            </a:extLst>
          </p:cNvPr>
          <p:cNvSpPr/>
          <p:nvPr/>
        </p:nvSpPr>
        <p:spPr>
          <a:xfrm>
            <a:off x="617633" y="616567"/>
            <a:ext cx="459945" cy="465038"/>
          </a:xfrm>
          <a:prstGeom prst="ellipse">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3">
            <a:extLst>
              <a:ext uri="{FF2B5EF4-FFF2-40B4-BE49-F238E27FC236}">
                <a16:creationId xmlns:a16="http://schemas.microsoft.com/office/drawing/2014/main" id="{E63ECE04-DCE5-4B47-BCBA-CA4AA7B4EA2D}"/>
              </a:ext>
            </a:extLst>
          </p:cNvPr>
          <p:cNvSpPr txBox="1">
            <a:spLocks/>
          </p:cNvSpPr>
          <p:nvPr/>
        </p:nvSpPr>
        <p:spPr bwMode="auto">
          <a:xfrm>
            <a:off x="640181" y="669553"/>
            <a:ext cx="414540" cy="3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2300" dirty="0">
                <a:solidFill>
                  <a:schemeClr val="bg1"/>
                </a:solidFill>
              </a:rPr>
              <a:t>3</a:t>
            </a:r>
          </a:p>
        </p:txBody>
      </p:sp>
      <p:sp>
        <p:nvSpPr>
          <p:cNvPr id="6" name="Rubrik 1">
            <a:extLst>
              <a:ext uri="{FF2B5EF4-FFF2-40B4-BE49-F238E27FC236}">
                <a16:creationId xmlns:a16="http://schemas.microsoft.com/office/drawing/2014/main" id="{65134E74-8580-F64D-A58A-224FFCE428BF}"/>
              </a:ext>
            </a:extLst>
          </p:cNvPr>
          <p:cNvSpPr txBox="1">
            <a:spLocks noChangeAspect="1"/>
          </p:cNvSpPr>
          <p:nvPr/>
        </p:nvSpPr>
        <p:spPr bwMode="auto">
          <a:xfrm>
            <a:off x="2681288" y="1544145"/>
            <a:ext cx="5994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9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r">
              <a:lnSpc>
                <a:spcPts val="4600"/>
              </a:lnSpc>
            </a:pPr>
            <a:r>
              <a:rPr lang="sv-SE" sz="4000" b="0" i="1" dirty="0">
                <a:solidFill>
                  <a:srgbClr val="CF003D"/>
                </a:solidFill>
                <a:latin typeface="Times New Roman" charset="0"/>
                <a:ea typeface="Times New Roman" charset="0"/>
                <a:cs typeface="Times New Roman" charset="0"/>
              </a:rPr>
              <a:t>vattengympa</a:t>
            </a:r>
            <a:r>
              <a:rPr lang="sv-SE" sz="2200" dirty="0">
                <a:solidFill>
                  <a:srgbClr val="9B0B25"/>
                </a:solidFill>
              </a:rPr>
              <a:t> </a:t>
            </a:r>
            <a:br>
              <a:rPr lang="sv-SE" sz="2200" dirty="0">
                <a:solidFill>
                  <a:srgbClr val="9B0B25"/>
                </a:solidFill>
              </a:rPr>
            </a:br>
            <a:r>
              <a:rPr lang="sv-SE" sz="3200" b="0" dirty="0">
                <a:solidFill>
                  <a:schemeClr val="tx1">
                    <a:lumMod val="85000"/>
                    <a:lumOff val="15000"/>
                  </a:schemeClr>
                </a:solidFill>
              </a:rPr>
              <a:t>bokcirkel</a:t>
            </a:r>
            <a:r>
              <a:rPr lang="sv-SE" sz="3200" dirty="0">
                <a:solidFill>
                  <a:srgbClr val="C00000"/>
                </a:solidFill>
              </a:rPr>
              <a:t> </a:t>
            </a:r>
            <a:r>
              <a:rPr lang="sv-SE" sz="3000" dirty="0">
                <a:solidFill>
                  <a:srgbClr val="CF003D"/>
                </a:solidFill>
              </a:rPr>
              <a:t>resor</a:t>
            </a:r>
            <a:r>
              <a:rPr lang="sv-SE" sz="800" b="0" i="1" dirty="0">
                <a:solidFill>
                  <a:srgbClr val="9B0B25"/>
                </a:solidFill>
                <a:latin typeface="Times New Roman" charset="0"/>
                <a:ea typeface="Times New Roman" charset="0"/>
                <a:cs typeface="Times New Roman" charset="0"/>
              </a:rPr>
              <a:t> </a:t>
            </a:r>
            <a:br>
              <a:rPr lang="sv-SE" sz="800" b="0" i="1" dirty="0">
                <a:solidFill>
                  <a:srgbClr val="9B0B25"/>
                </a:solidFill>
                <a:latin typeface="Times New Roman" charset="0"/>
                <a:ea typeface="Times New Roman" charset="0"/>
                <a:cs typeface="Times New Roman" charset="0"/>
              </a:rPr>
            </a:br>
            <a:r>
              <a:rPr lang="sv-SE" sz="4000" b="0" i="1" dirty="0">
                <a:solidFill>
                  <a:srgbClr val="CF003D"/>
                </a:solidFill>
                <a:latin typeface="Times New Roman" charset="0"/>
                <a:ea typeface="Times New Roman" charset="0"/>
                <a:cs typeface="Times New Roman" charset="0"/>
              </a:rPr>
              <a:t>promenadgrupp</a:t>
            </a:r>
            <a:endParaRPr lang="sv-SE" sz="4000" dirty="0">
              <a:solidFill>
                <a:srgbClr val="CF003D"/>
              </a:solidFill>
            </a:endParaRPr>
          </a:p>
          <a:p>
            <a:pPr algn="r">
              <a:lnSpc>
                <a:spcPts val="4600"/>
              </a:lnSpc>
            </a:pPr>
            <a:r>
              <a:rPr lang="sv-SE" sz="3000" dirty="0">
                <a:solidFill>
                  <a:srgbClr val="CF003D"/>
                </a:solidFill>
              </a:rPr>
              <a:t>boule</a:t>
            </a:r>
            <a:r>
              <a:rPr lang="sv-SE" sz="2200" dirty="0">
                <a:solidFill>
                  <a:srgbClr val="9B0B25"/>
                </a:solidFill>
              </a:rPr>
              <a:t> </a:t>
            </a:r>
            <a:r>
              <a:rPr lang="sv-SE" sz="3200" b="0" dirty="0">
                <a:solidFill>
                  <a:schemeClr val="tx1">
                    <a:lumMod val="95000"/>
                    <a:lumOff val="5000"/>
                  </a:schemeClr>
                </a:solidFill>
              </a:rPr>
              <a:t>studiecirklar</a:t>
            </a:r>
            <a:r>
              <a:rPr lang="sv-SE" sz="2000" dirty="0">
                <a:solidFill>
                  <a:srgbClr val="C00000"/>
                </a:solidFill>
              </a:rPr>
              <a:t> </a:t>
            </a:r>
            <a:br>
              <a:rPr lang="sv-SE" sz="2000" dirty="0">
                <a:solidFill>
                  <a:srgbClr val="C00000"/>
                </a:solidFill>
              </a:rPr>
            </a:br>
            <a:r>
              <a:rPr lang="sv-SE" sz="3200" b="0" dirty="0">
                <a:solidFill>
                  <a:schemeClr val="tx1">
                    <a:lumMod val="95000"/>
                    <a:lumOff val="5000"/>
                  </a:schemeClr>
                </a:solidFill>
              </a:rPr>
              <a:t>körsång</a:t>
            </a:r>
            <a:r>
              <a:rPr lang="sv-SE" sz="3600" b="0" i="1" dirty="0">
                <a:solidFill>
                  <a:srgbClr val="C00000"/>
                </a:solidFill>
                <a:latin typeface="Times New Roman" charset="0"/>
                <a:ea typeface="Times New Roman" charset="0"/>
                <a:cs typeface="Times New Roman" charset="0"/>
              </a:rPr>
              <a:t> </a:t>
            </a:r>
            <a:r>
              <a:rPr lang="sv-SE" sz="4000" b="0" i="1" dirty="0">
                <a:solidFill>
                  <a:srgbClr val="CF003D"/>
                </a:solidFill>
                <a:latin typeface="Times New Roman" charset="0"/>
                <a:ea typeface="Times New Roman" charset="0"/>
                <a:cs typeface="Times New Roman" charset="0"/>
              </a:rPr>
              <a:t>fikastunder</a:t>
            </a:r>
            <a:r>
              <a:rPr lang="sv-SE" sz="2000" b="0" i="1" dirty="0">
                <a:solidFill>
                  <a:srgbClr val="9B0B25"/>
                </a:solidFill>
                <a:latin typeface="Times New Roman" charset="0"/>
                <a:ea typeface="Times New Roman" charset="0"/>
                <a:cs typeface="Times New Roman" charset="0"/>
              </a:rPr>
              <a:t> </a:t>
            </a:r>
            <a:br>
              <a:rPr lang="sv-SE" sz="2000" b="0" i="1" dirty="0">
                <a:solidFill>
                  <a:srgbClr val="9B0B25"/>
                </a:solidFill>
                <a:latin typeface="Times New Roman" charset="0"/>
                <a:ea typeface="Times New Roman" charset="0"/>
                <a:cs typeface="Times New Roman" charset="0"/>
              </a:rPr>
            </a:br>
            <a:r>
              <a:rPr lang="sv-SE" sz="2000" b="0" dirty="0">
                <a:solidFill>
                  <a:srgbClr val="CF003D"/>
                </a:solidFill>
              </a:rPr>
              <a:t> </a:t>
            </a:r>
            <a:r>
              <a:rPr lang="sv-SE" sz="4000" b="0" i="1" dirty="0">
                <a:solidFill>
                  <a:srgbClr val="CF003D"/>
                </a:solidFill>
                <a:latin typeface="Times New Roman" charset="0"/>
                <a:ea typeface="Times New Roman" charset="0"/>
                <a:cs typeface="Times New Roman" charset="0"/>
              </a:rPr>
              <a:t>föreläsningar </a:t>
            </a:r>
            <a:r>
              <a:rPr lang="sv-SE" sz="3000" dirty="0">
                <a:solidFill>
                  <a:srgbClr val="CF003D"/>
                </a:solidFill>
              </a:rPr>
              <a:t>utflykter</a:t>
            </a:r>
            <a:r>
              <a:rPr lang="sv-SE" sz="2000" b="0" dirty="0">
                <a:solidFill>
                  <a:srgbClr val="CF003D"/>
                </a:solidFill>
              </a:rPr>
              <a:t> </a:t>
            </a:r>
            <a:br>
              <a:rPr lang="sv-SE" sz="4800" dirty="0">
                <a:solidFill>
                  <a:srgbClr val="CF003D"/>
                </a:solidFill>
              </a:rPr>
            </a:br>
            <a:r>
              <a:rPr lang="sv-SE" sz="3000" dirty="0">
                <a:solidFill>
                  <a:srgbClr val="CF003D"/>
                </a:solidFill>
              </a:rPr>
              <a:t> sittgympa </a:t>
            </a:r>
            <a:r>
              <a:rPr lang="sv-SE" sz="3200" b="0" dirty="0">
                <a:solidFill>
                  <a:srgbClr val="000000"/>
                </a:solidFill>
              </a:rPr>
              <a:t>medicinsk yoga</a:t>
            </a:r>
            <a:endParaRPr lang="sv-SE" sz="3200" dirty="0">
              <a:solidFill>
                <a:srgbClr val="000000"/>
              </a:solidFill>
            </a:endParaRPr>
          </a:p>
          <a:p>
            <a:pPr algn="r">
              <a:lnSpc>
                <a:spcPts val="4600"/>
              </a:lnSpc>
            </a:pPr>
            <a:endParaRPr lang="sv-SE" sz="2200" dirty="0">
              <a:solidFill>
                <a:srgbClr val="A5B9C3"/>
              </a:solidFill>
            </a:endParaRPr>
          </a:p>
        </p:txBody>
      </p:sp>
    </p:spTree>
    <p:extLst>
      <p:ext uri="{BB962C8B-B14F-4D97-AF65-F5344CB8AC3E}">
        <p14:creationId xmlns:p14="http://schemas.microsoft.com/office/powerpoint/2010/main" val="39980333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D8CA4D-81BF-4F4A-AFE8-882B215A3CEE}"/>
              </a:ext>
            </a:extLst>
          </p:cNvPr>
          <p:cNvSpPr>
            <a:spLocks noGrp="1"/>
          </p:cNvSpPr>
          <p:nvPr>
            <p:ph type="title"/>
          </p:nvPr>
        </p:nvSpPr>
        <p:spPr>
          <a:xfrm>
            <a:off x="1295400" y="568327"/>
            <a:ext cx="7219950" cy="721993"/>
          </a:xfrm>
        </p:spPr>
        <p:txBody>
          <a:bodyPr/>
          <a:lstStyle/>
          <a:p>
            <a:r>
              <a:rPr lang="sv-SE" sz="2200" b="1" dirty="0">
                <a:solidFill>
                  <a:srgbClr val="0092D2"/>
                </a:solidFill>
              </a:rPr>
              <a:t>Vi håller dig uppdaterad om medicinsk utveckling, ny behandling &amp; livsstilsfrågor</a:t>
            </a:r>
          </a:p>
        </p:txBody>
      </p:sp>
      <p:sp>
        <p:nvSpPr>
          <p:cNvPr id="3" name="Platshållare för innehåll 2">
            <a:extLst>
              <a:ext uri="{FF2B5EF4-FFF2-40B4-BE49-F238E27FC236}">
                <a16:creationId xmlns:a16="http://schemas.microsoft.com/office/drawing/2014/main" id="{5225AC98-2A0F-4F4F-8F69-DD9D5E25A18D}"/>
              </a:ext>
            </a:extLst>
          </p:cNvPr>
          <p:cNvSpPr>
            <a:spLocks noGrp="1"/>
          </p:cNvSpPr>
          <p:nvPr>
            <p:ph idx="1"/>
          </p:nvPr>
        </p:nvSpPr>
        <p:spPr>
          <a:xfrm>
            <a:off x="628650" y="1808163"/>
            <a:ext cx="4915212" cy="3513867"/>
          </a:xfrm>
        </p:spPr>
        <p:txBody>
          <a:bodyPr/>
          <a:lstStyle/>
          <a:p>
            <a:pPr marL="0" indent="0">
              <a:lnSpc>
                <a:spcPct val="110000"/>
              </a:lnSpc>
              <a:spcBef>
                <a:spcPts val="500"/>
              </a:spcBef>
              <a:spcAft>
                <a:spcPts val="500"/>
              </a:spcAft>
              <a:buNone/>
            </a:pPr>
            <a:r>
              <a:rPr lang="sv-SE" b="1" dirty="0">
                <a:solidFill>
                  <a:srgbClr val="0092D2"/>
                </a:solidFill>
              </a:rPr>
              <a:t>Tidningen Status, 6 gånger/år:</a:t>
            </a:r>
          </a:p>
          <a:p>
            <a:pPr>
              <a:lnSpc>
                <a:spcPct val="110000"/>
              </a:lnSpc>
              <a:spcBef>
                <a:spcPts val="500"/>
              </a:spcBef>
              <a:spcAft>
                <a:spcPts val="500"/>
              </a:spcAft>
            </a:pPr>
            <a:r>
              <a:rPr lang="sv-SE" dirty="0"/>
              <a:t>Nyheter om diagnos, läkemedel, </a:t>
            </a:r>
            <a:br>
              <a:rPr lang="sv-SE" dirty="0"/>
            </a:br>
            <a:r>
              <a:rPr lang="sv-SE" dirty="0"/>
              <a:t>behandling och forskning</a:t>
            </a:r>
          </a:p>
          <a:p>
            <a:pPr>
              <a:lnSpc>
                <a:spcPct val="110000"/>
              </a:lnSpc>
              <a:spcBef>
                <a:spcPts val="500"/>
              </a:spcBef>
              <a:spcAft>
                <a:spcPts val="500"/>
              </a:spcAft>
            </a:pPr>
            <a:r>
              <a:rPr lang="sv-SE" dirty="0"/>
              <a:t>Kunskap och motivation för </a:t>
            </a:r>
            <a:br>
              <a:rPr lang="sv-SE" dirty="0"/>
            </a:br>
            <a:r>
              <a:rPr lang="sv-SE" dirty="0"/>
              <a:t>en god livsstil</a:t>
            </a:r>
          </a:p>
          <a:p>
            <a:pPr>
              <a:lnSpc>
                <a:spcPct val="110000"/>
              </a:lnSpc>
              <a:spcBef>
                <a:spcPts val="500"/>
              </a:spcBef>
              <a:spcAft>
                <a:spcPts val="500"/>
              </a:spcAft>
            </a:pPr>
            <a:r>
              <a:rPr lang="sv-SE" dirty="0"/>
              <a:t>Reportage om människor och händelser </a:t>
            </a:r>
          </a:p>
          <a:p>
            <a:pPr>
              <a:lnSpc>
                <a:spcPct val="110000"/>
              </a:lnSpc>
              <a:spcBef>
                <a:spcPts val="500"/>
              </a:spcBef>
              <a:spcAft>
                <a:spcPts val="500"/>
              </a:spcAft>
            </a:pPr>
            <a:r>
              <a:rPr lang="sv-SE" dirty="0"/>
              <a:t>Senaste nytt inom </a:t>
            </a:r>
            <a:br>
              <a:rPr lang="sv-SE" dirty="0"/>
            </a:br>
            <a:r>
              <a:rPr lang="sv-SE" dirty="0"/>
              <a:t>Riksförbundet </a:t>
            </a:r>
            <a:r>
              <a:rPr lang="sv-SE" dirty="0" err="1"/>
              <a:t>HjärtLung</a:t>
            </a:r>
            <a:endParaRPr lang="sv-SE" dirty="0"/>
          </a:p>
        </p:txBody>
      </p:sp>
      <p:sp>
        <p:nvSpPr>
          <p:cNvPr id="4" name="Ellips 3">
            <a:extLst>
              <a:ext uri="{FF2B5EF4-FFF2-40B4-BE49-F238E27FC236}">
                <a16:creationId xmlns:a16="http://schemas.microsoft.com/office/drawing/2014/main" id="{72FE7031-0AF0-2B42-BB0E-D56A2E033FFB}"/>
              </a:ext>
            </a:extLst>
          </p:cNvPr>
          <p:cNvSpPr/>
          <p:nvPr/>
        </p:nvSpPr>
        <p:spPr>
          <a:xfrm>
            <a:off x="617633" y="616567"/>
            <a:ext cx="459945" cy="465038"/>
          </a:xfrm>
          <a:prstGeom prst="ellipse">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3">
            <a:extLst>
              <a:ext uri="{FF2B5EF4-FFF2-40B4-BE49-F238E27FC236}">
                <a16:creationId xmlns:a16="http://schemas.microsoft.com/office/drawing/2014/main" id="{D09304F4-4A46-3C4F-A62E-BAADDB29EC11}"/>
              </a:ext>
            </a:extLst>
          </p:cNvPr>
          <p:cNvSpPr txBox="1">
            <a:spLocks/>
          </p:cNvSpPr>
          <p:nvPr/>
        </p:nvSpPr>
        <p:spPr bwMode="auto">
          <a:xfrm>
            <a:off x="640181" y="669553"/>
            <a:ext cx="414540" cy="3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2300" dirty="0">
                <a:solidFill>
                  <a:schemeClr val="bg1"/>
                </a:solidFill>
              </a:rPr>
              <a:t>4</a:t>
            </a:r>
          </a:p>
        </p:txBody>
      </p:sp>
      <p:sp>
        <p:nvSpPr>
          <p:cNvPr id="6" name="Rektangel 5">
            <a:extLst>
              <a:ext uri="{FF2B5EF4-FFF2-40B4-BE49-F238E27FC236}">
                <a16:creationId xmlns:a16="http://schemas.microsoft.com/office/drawing/2014/main" id="{D89E8195-67A1-884A-83F0-FC821413386C}"/>
              </a:ext>
            </a:extLst>
          </p:cNvPr>
          <p:cNvSpPr/>
          <p:nvPr/>
        </p:nvSpPr>
        <p:spPr>
          <a:xfrm>
            <a:off x="5388889" y="1821257"/>
            <a:ext cx="3283525" cy="3397308"/>
          </a:xfrm>
          <a:prstGeom prst="rect">
            <a:avLst/>
          </a:prstGeom>
          <a:solidFill>
            <a:schemeClr val="bg1"/>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objekt 6">
            <a:extLst>
              <a:ext uri="{FF2B5EF4-FFF2-40B4-BE49-F238E27FC236}">
                <a16:creationId xmlns:a16="http://schemas.microsoft.com/office/drawing/2014/main" id="{DB7E654B-2852-9A4D-A43D-42BC114E0882}"/>
              </a:ext>
            </a:extLst>
          </p:cNvPr>
          <p:cNvPicPr>
            <a:picLocks noChangeAspect="1"/>
          </p:cNvPicPr>
          <p:nvPr/>
        </p:nvPicPr>
        <p:blipFill rotWithShape="1">
          <a:blip r:embed="rId3">
            <a:extLst>
              <a:ext uri="{28A0092B-C50C-407E-A947-70E740481C1C}">
                <a14:useLocalDpi xmlns:a14="http://schemas.microsoft.com/office/drawing/2010/main" val="0"/>
              </a:ext>
            </a:extLst>
          </a:blip>
          <a:srcRect t="14113" b="15052"/>
          <a:stretch/>
        </p:blipFill>
        <p:spPr>
          <a:xfrm>
            <a:off x="5547136" y="4447414"/>
            <a:ext cx="2926863" cy="606800"/>
          </a:xfrm>
          <a:prstGeom prst="rect">
            <a:avLst/>
          </a:prstGeom>
        </p:spPr>
      </p:pic>
      <p:pic>
        <p:nvPicPr>
          <p:cNvPr id="8" name="Bildobjekt 7">
            <a:extLst>
              <a:ext uri="{FF2B5EF4-FFF2-40B4-BE49-F238E27FC236}">
                <a16:creationId xmlns:a16="http://schemas.microsoft.com/office/drawing/2014/main" id="{A5458B42-A517-494E-AD95-25830CEC1E4D}"/>
              </a:ext>
            </a:extLst>
          </p:cNvPr>
          <p:cNvPicPr>
            <a:picLocks noChangeAspect="1"/>
          </p:cNvPicPr>
          <p:nvPr/>
        </p:nvPicPr>
        <p:blipFill rotWithShape="1">
          <a:blip r:embed="rId4">
            <a:extLst>
              <a:ext uri="{28A0092B-C50C-407E-A947-70E740481C1C}">
                <a14:useLocalDpi xmlns:a14="http://schemas.microsoft.com/office/drawing/2010/main" val="0"/>
              </a:ext>
            </a:extLst>
          </a:blip>
          <a:srcRect t="591" b="-1"/>
          <a:stretch/>
        </p:blipFill>
        <p:spPr>
          <a:xfrm>
            <a:off x="5547138" y="2520116"/>
            <a:ext cx="2926864" cy="1765200"/>
          </a:xfrm>
          <a:prstGeom prst="rect">
            <a:avLst/>
          </a:prstGeom>
          <a:ln>
            <a:solidFill>
              <a:schemeClr val="bg1">
                <a:lumMod val="85000"/>
              </a:schemeClr>
            </a:solidFill>
          </a:ln>
        </p:spPr>
      </p:pic>
      <p:sp>
        <p:nvSpPr>
          <p:cNvPr id="9" name="Rektangel 8">
            <a:extLst>
              <a:ext uri="{FF2B5EF4-FFF2-40B4-BE49-F238E27FC236}">
                <a16:creationId xmlns:a16="http://schemas.microsoft.com/office/drawing/2014/main" id="{11ACFE86-C171-744C-8340-11172C5AF824}"/>
              </a:ext>
            </a:extLst>
          </p:cNvPr>
          <p:cNvSpPr/>
          <p:nvPr/>
        </p:nvSpPr>
        <p:spPr>
          <a:xfrm>
            <a:off x="5388888" y="1813145"/>
            <a:ext cx="3286800" cy="410833"/>
          </a:xfrm>
          <a:prstGeom prst="rect">
            <a:avLst/>
          </a:prstGeom>
          <a:solidFill>
            <a:srgbClr val="009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40B175"/>
              </a:solidFill>
              <a:highlight>
                <a:srgbClr val="40B175"/>
              </a:highlight>
            </a:endParaRPr>
          </a:p>
        </p:txBody>
      </p:sp>
      <p:sp>
        <p:nvSpPr>
          <p:cNvPr id="10" name="Triangel 9">
            <a:extLst>
              <a:ext uri="{FF2B5EF4-FFF2-40B4-BE49-F238E27FC236}">
                <a16:creationId xmlns:a16="http://schemas.microsoft.com/office/drawing/2014/main" id="{F6F0AA91-E826-E548-BCB9-4D364F84CF29}"/>
              </a:ext>
            </a:extLst>
          </p:cNvPr>
          <p:cNvSpPr/>
          <p:nvPr/>
        </p:nvSpPr>
        <p:spPr>
          <a:xfrm rot="10800000">
            <a:off x="6771322" y="2000292"/>
            <a:ext cx="444500" cy="383190"/>
          </a:xfrm>
          <a:prstGeom prst="triangle">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DCF7782D-B11B-314F-9EA2-EC68AB043597}"/>
              </a:ext>
            </a:extLst>
          </p:cNvPr>
          <p:cNvSpPr txBox="1">
            <a:spLocks/>
          </p:cNvSpPr>
          <p:nvPr/>
        </p:nvSpPr>
        <p:spPr bwMode="auto">
          <a:xfrm>
            <a:off x="5488324" y="1892478"/>
            <a:ext cx="3007542" cy="31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685800" rtl="0" eaLnBrk="0" fontAlgn="base" hangingPunct="0">
              <a:lnSpc>
                <a:spcPct val="120000"/>
              </a:lnSpc>
              <a:spcBef>
                <a:spcPts val="750"/>
              </a:spcBef>
              <a:spcAft>
                <a:spcPts val="1000"/>
              </a:spcAft>
              <a:buClr>
                <a:srgbClr val="CF003D"/>
              </a:buClr>
              <a:buFont typeface="Arial" panose="020B0604020202020204" pitchFamily="34" charset="0"/>
              <a:buChar char="•"/>
              <a:defRPr sz="2100" kern="1200">
                <a:solidFill>
                  <a:schemeClr val="tx1"/>
                </a:solidFill>
                <a:latin typeface="Verdana" charset="0"/>
                <a:ea typeface="Verdana" charset="0"/>
                <a:cs typeface="Verdana"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Verdana" charset="0"/>
                <a:ea typeface="Verdana" charset="0"/>
                <a:cs typeface="Verdana"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Verdana" charset="0"/>
                <a:ea typeface="Verdana" charset="0"/>
                <a:cs typeface="Verdana"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Verdana" charset="0"/>
                <a:ea typeface="Verdana" charset="0"/>
                <a:cs typeface="Verdana"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Verdana" charset="0"/>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700"/>
              </a:spcBef>
              <a:spcAft>
                <a:spcPts val="0"/>
              </a:spcAft>
              <a:buFont typeface="Arial" panose="020B0604020202020204" pitchFamily="34" charset="0"/>
              <a:buNone/>
            </a:pPr>
            <a:r>
              <a:rPr lang="sv-SE" sz="1600" dirty="0">
                <a:solidFill>
                  <a:schemeClr val="bg1"/>
                </a:solidFill>
              </a:rPr>
              <a:t>Sociala medier:</a:t>
            </a:r>
          </a:p>
        </p:txBody>
      </p:sp>
    </p:spTree>
    <p:extLst>
      <p:ext uri="{BB962C8B-B14F-4D97-AF65-F5344CB8AC3E}">
        <p14:creationId xmlns:p14="http://schemas.microsoft.com/office/powerpoint/2010/main" val="26018175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solidFill>
                  <a:srgbClr val="0092D2"/>
                </a:solidFill>
              </a:rPr>
              <a:t>Träff 4. </a:t>
            </a:r>
            <a:r>
              <a:rPr lang="sv-SE" dirty="0"/>
              <a:t>Aktiv med KOL</a:t>
            </a:r>
          </a:p>
        </p:txBody>
      </p:sp>
      <p:sp>
        <p:nvSpPr>
          <p:cNvPr id="3" name="Platshållare för innehåll 2"/>
          <p:cNvSpPr>
            <a:spLocks noGrp="1"/>
          </p:cNvSpPr>
          <p:nvPr>
            <p:ph idx="1"/>
          </p:nvPr>
        </p:nvSpPr>
        <p:spPr/>
        <p:txBody>
          <a:bodyPr/>
          <a:lstStyle/>
          <a:p>
            <a:pPr marL="0" indent="0">
              <a:buNone/>
            </a:pPr>
            <a:r>
              <a:rPr lang="sv-SE" b="1" dirty="0">
                <a:solidFill>
                  <a:srgbClr val="0092D2"/>
                </a:solidFill>
              </a:rPr>
              <a:t>Pass 1: </a:t>
            </a:r>
            <a:r>
              <a:rPr lang="sv-SE" dirty="0"/>
              <a:t>Konsten att ta hand om sig själv</a:t>
            </a:r>
          </a:p>
          <a:p>
            <a:pPr marL="0" indent="0">
              <a:buNone/>
            </a:pPr>
            <a:r>
              <a:rPr lang="sv-SE" b="1" dirty="0">
                <a:solidFill>
                  <a:srgbClr val="0092D2"/>
                </a:solidFill>
              </a:rPr>
              <a:t>Pass 2: </a:t>
            </a:r>
            <a:r>
              <a:rPr lang="sv-SE" dirty="0"/>
              <a:t>Repetition och handlingsplan</a:t>
            </a:r>
          </a:p>
          <a:p>
            <a:pPr marL="0" indent="0">
              <a:buNone/>
            </a:pPr>
            <a:r>
              <a:rPr lang="sv-SE" b="1" dirty="0">
                <a:solidFill>
                  <a:srgbClr val="0092D2"/>
                </a:solidFill>
              </a:rPr>
              <a:t>Pass 3: </a:t>
            </a:r>
            <a:r>
              <a:rPr lang="sv-SE" dirty="0"/>
              <a:t>Riksförbundet </a:t>
            </a:r>
            <a:r>
              <a:rPr lang="sv-SE" dirty="0" err="1"/>
              <a:t>HjärtLung</a:t>
            </a:r>
            <a:endParaRPr lang="sv-SE" dirty="0"/>
          </a:p>
          <a:p>
            <a:pPr marL="0" indent="0">
              <a:buNone/>
            </a:pPr>
            <a:r>
              <a:rPr lang="sv-SE" b="1" dirty="0">
                <a:solidFill>
                  <a:srgbClr val="0092D2"/>
                </a:solidFill>
              </a:rPr>
              <a:t>Pass 4:</a:t>
            </a:r>
            <a:r>
              <a:rPr lang="sv-SE" dirty="0"/>
              <a:t> Utbildningen avslutas</a:t>
            </a:r>
          </a:p>
        </p:txBody>
      </p:sp>
      <p:pic>
        <p:nvPicPr>
          <p:cNvPr id="8" name="Bildobjekt 7" descr="HjärtLungskolan_skiss_ljusgra_151107.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2560" y="5013176"/>
            <a:ext cx="2295754" cy="1479644"/>
          </a:xfrm>
          <a:prstGeom prst="rect">
            <a:avLst/>
          </a:prstGeom>
        </p:spPr>
      </p:pic>
      <p:sp>
        <p:nvSpPr>
          <p:cNvPr id="5" name="Platshållare för bildnummer 4"/>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2</a:t>
            </a:fld>
            <a:endParaRPr lang="sv-SE" altLang="sv-SE" dirty="0"/>
          </a:p>
        </p:txBody>
      </p:sp>
    </p:spTree>
    <p:extLst>
      <p:ext uri="{BB962C8B-B14F-4D97-AF65-F5344CB8AC3E}">
        <p14:creationId xmlns:p14="http://schemas.microsoft.com/office/powerpoint/2010/main" val="90364765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257DC47-B370-DB47-B212-FCACFB728E2F}"/>
              </a:ext>
            </a:extLst>
          </p:cNvPr>
          <p:cNvSpPr>
            <a:spLocks noGrp="1"/>
          </p:cNvSpPr>
          <p:nvPr>
            <p:ph type="title"/>
          </p:nvPr>
        </p:nvSpPr>
        <p:spPr>
          <a:xfrm>
            <a:off x="4644008" y="568327"/>
            <a:ext cx="3904277" cy="864233"/>
          </a:xfrm>
        </p:spPr>
        <p:txBody>
          <a:bodyPr/>
          <a:lstStyle/>
          <a:p>
            <a:r>
              <a:rPr lang="sv-SE" sz="2200" b="1" dirty="0">
                <a:solidFill>
                  <a:srgbClr val="0092D2"/>
                </a:solidFill>
              </a:rPr>
              <a:t>Vi satsar på forskning som gör direkt nytta </a:t>
            </a:r>
          </a:p>
        </p:txBody>
      </p:sp>
      <p:sp>
        <p:nvSpPr>
          <p:cNvPr id="6" name="Platshållare för innehåll 5">
            <a:extLst>
              <a:ext uri="{FF2B5EF4-FFF2-40B4-BE49-F238E27FC236}">
                <a16:creationId xmlns:a16="http://schemas.microsoft.com/office/drawing/2014/main" id="{31F9BBCF-A0DF-5E41-9639-017005CDE876}"/>
              </a:ext>
            </a:extLst>
          </p:cNvPr>
          <p:cNvSpPr>
            <a:spLocks noGrp="1"/>
          </p:cNvSpPr>
          <p:nvPr>
            <p:ph idx="10"/>
          </p:nvPr>
        </p:nvSpPr>
        <p:spPr>
          <a:xfrm>
            <a:off x="4099034" y="1808163"/>
            <a:ext cx="4449616" cy="3850582"/>
          </a:xfrm>
        </p:spPr>
        <p:txBody>
          <a:bodyPr/>
          <a:lstStyle/>
          <a:p>
            <a:pPr>
              <a:spcAft>
                <a:spcPts val="900"/>
              </a:spcAft>
            </a:pPr>
            <a:r>
              <a:rPr lang="sv-SE" dirty="0"/>
              <a:t>Patientvald forskning för ett längre liv och en bättre vardag efter diagnosen.</a:t>
            </a:r>
          </a:p>
          <a:p>
            <a:pPr>
              <a:spcAft>
                <a:spcPts val="900"/>
              </a:spcAft>
            </a:pPr>
            <a:r>
              <a:rPr lang="sv-SE" dirty="0"/>
              <a:t>Finansieras genom gåvor och testamenten</a:t>
            </a:r>
          </a:p>
          <a:p>
            <a:pPr>
              <a:spcAft>
                <a:spcPts val="900"/>
              </a:spcAft>
            </a:pPr>
            <a:r>
              <a:rPr lang="sv-SE" dirty="0"/>
              <a:t>Delar ut drygt 2 miljoner per år</a:t>
            </a:r>
          </a:p>
          <a:p>
            <a:pPr>
              <a:spcAft>
                <a:spcPts val="900"/>
              </a:spcAft>
            </a:pPr>
            <a:r>
              <a:rPr lang="sv-SE" dirty="0"/>
              <a:t>Fler än 150 studier senaste </a:t>
            </a:r>
            <a:br>
              <a:rPr lang="sv-SE" dirty="0"/>
            </a:br>
            <a:r>
              <a:rPr lang="sv-SE" dirty="0"/>
              <a:t>10 åren</a:t>
            </a:r>
          </a:p>
          <a:p>
            <a:pPr>
              <a:spcAft>
                <a:spcPts val="900"/>
              </a:spcAft>
            </a:pPr>
            <a:endParaRPr lang="sv-SE" dirty="0"/>
          </a:p>
          <a:p>
            <a:pPr>
              <a:spcAft>
                <a:spcPts val="900"/>
              </a:spcAft>
            </a:pPr>
            <a:endParaRPr lang="sv-SE" dirty="0"/>
          </a:p>
          <a:p>
            <a:pPr>
              <a:spcAft>
                <a:spcPts val="900"/>
              </a:spcAft>
            </a:pPr>
            <a:endParaRPr lang="sv-SE" dirty="0"/>
          </a:p>
        </p:txBody>
      </p:sp>
      <p:sp>
        <p:nvSpPr>
          <p:cNvPr id="8" name="Ellips 7">
            <a:extLst>
              <a:ext uri="{FF2B5EF4-FFF2-40B4-BE49-F238E27FC236}">
                <a16:creationId xmlns:a16="http://schemas.microsoft.com/office/drawing/2014/main" id="{8AD61466-330E-4E4E-B0A6-F62557FF93E1}"/>
              </a:ext>
            </a:extLst>
          </p:cNvPr>
          <p:cNvSpPr/>
          <p:nvPr/>
        </p:nvSpPr>
        <p:spPr>
          <a:xfrm>
            <a:off x="4067821" y="659706"/>
            <a:ext cx="459945" cy="465038"/>
          </a:xfrm>
          <a:prstGeom prst="ellipse">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55F1F943-0A6C-AB41-95C7-7346D2E60874}"/>
              </a:ext>
            </a:extLst>
          </p:cNvPr>
          <p:cNvSpPr txBox="1">
            <a:spLocks/>
          </p:cNvSpPr>
          <p:nvPr/>
        </p:nvSpPr>
        <p:spPr bwMode="auto">
          <a:xfrm>
            <a:off x="4090369" y="712692"/>
            <a:ext cx="414540" cy="3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685800" rtl="0" eaLnBrk="0" fontAlgn="base" hangingPunct="0">
              <a:lnSpc>
                <a:spcPct val="100000"/>
              </a:lnSpc>
              <a:spcBef>
                <a:spcPct val="0"/>
              </a:spcBef>
              <a:spcAft>
                <a:spcPct val="0"/>
              </a:spcAft>
              <a:defRPr sz="2400" b="1" kern="1200">
                <a:solidFill>
                  <a:schemeClr val="tx1"/>
                </a:solidFill>
                <a:latin typeface="Verdana" charset="0"/>
                <a:ea typeface="Verdana" charset="0"/>
                <a:cs typeface="Verdana"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sv-SE" sz="2300" dirty="0">
                <a:solidFill>
                  <a:schemeClr val="bg1"/>
                </a:solidFill>
              </a:rPr>
              <a:t>5</a:t>
            </a:r>
          </a:p>
        </p:txBody>
      </p:sp>
      <p:pic>
        <p:nvPicPr>
          <p:cNvPr id="3" name="Bildobjekt 2" descr="En bild som visar person, fönster, inomhus, sport&#10;&#10;Automatiskt genererad beskrivning">
            <a:extLst>
              <a:ext uri="{FF2B5EF4-FFF2-40B4-BE49-F238E27FC236}">
                <a16:creationId xmlns:a16="http://schemas.microsoft.com/office/drawing/2014/main" id="{7AE35981-856C-8142-B3AE-9D4BC6BC733E}"/>
              </a:ext>
            </a:extLst>
          </p:cNvPr>
          <p:cNvPicPr>
            <a:picLocks noChangeAspect="1"/>
          </p:cNvPicPr>
          <p:nvPr/>
        </p:nvPicPr>
        <p:blipFill rotWithShape="1">
          <a:blip r:embed="rId3"/>
          <a:srcRect l="24298" r="37513"/>
          <a:stretch/>
        </p:blipFill>
        <p:spPr>
          <a:xfrm>
            <a:off x="0" y="0"/>
            <a:ext cx="3816350" cy="6858000"/>
          </a:xfrm>
          <a:prstGeom prst="rect">
            <a:avLst/>
          </a:prstGeom>
        </p:spPr>
      </p:pic>
    </p:spTree>
    <p:extLst>
      <p:ext uri="{BB962C8B-B14F-4D97-AF65-F5344CB8AC3E}">
        <p14:creationId xmlns:p14="http://schemas.microsoft.com/office/powerpoint/2010/main" val="928435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5ABB60-26ED-3E48-86FA-C4EC9EAB62A0}"/>
              </a:ext>
            </a:extLst>
          </p:cNvPr>
          <p:cNvSpPr>
            <a:spLocks noGrp="1"/>
          </p:cNvSpPr>
          <p:nvPr>
            <p:ph type="title"/>
          </p:nvPr>
        </p:nvSpPr>
        <p:spPr/>
        <p:txBody>
          <a:bodyPr/>
          <a:lstStyle/>
          <a:p>
            <a:r>
              <a:rPr lang="sv-SE" dirty="0"/>
              <a:t>Välkommen till oss!</a:t>
            </a:r>
          </a:p>
        </p:txBody>
      </p:sp>
      <p:sp>
        <p:nvSpPr>
          <p:cNvPr id="3" name="Platshållare för innehåll 2">
            <a:extLst>
              <a:ext uri="{FF2B5EF4-FFF2-40B4-BE49-F238E27FC236}">
                <a16:creationId xmlns:a16="http://schemas.microsoft.com/office/drawing/2014/main" id="{716983BE-3120-4F46-90B6-43ACC01A64DC}"/>
              </a:ext>
            </a:extLst>
          </p:cNvPr>
          <p:cNvSpPr>
            <a:spLocks noGrp="1"/>
          </p:cNvSpPr>
          <p:nvPr>
            <p:ph idx="1"/>
          </p:nvPr>
        </p:nvSpPr>
        <p:spPr/>
        <p:txBody>
          <a:bodyPr/>
          <a:lstStyle/>
          <a:p>
            <a:pPr marL="0" indent="0">
              <a:lnSpc>
                <a:spcPct val="110000"/>
              </a:lnSpc>
              <a:spcBef>
                <a:spcPts val="500"/>
              </a:spcBef>
              <a:spcAft>
                <a:spcPts val="500"/>
              </a:spcAft>
              <a:buNone/>
            </a:pPr>
            <a:r>
              <a:rPr lang="sv-SE" b="1" dirty="0">
                <a:solidFill>
                  <a:srgbClr val="0092D2"/>
                </a:solidFill>
              </a:rPr>
              <a:t>Riksförbundet </a:t>
            </a:r>
            <a:r>
              <a:rPr lang="sv-SE" b="1" dirty="0" err="1">
                <a:solidFill>
                  <a:srgbClr val="0092D2"/>
                </a:solidFill>
              </a:rPr>
              <a:t>HjärtLung</a:t>
            </a:r>
            <a:r>
              <a:rPr lang="sv-SE" b="1" dirty="0">
                <a:solidFill>
                  <a:srgbClr val="0092D2"/>
                </a:solidFill>
              </a:rPr>
              <a:t>:</a:t>
            </a:r>
            <a:endParaRPr lang="sv-SE" dirty="0">
              <a:solidFill>
                <a:srgbClr val="0092D2"/>
              </a:solidFill>
            </a:endParaRPr>
          </a:p>
          <a:p>
            <a:pPr>
              <a:lnSpc>
                <a:spcPct val="110000"/>
              </a:lnSpc>
              <a:spcBef>
                <a:spcPts val="500"/>
              </a:spcBef>
              <a:spcAft>
                <a:spcPts val="500"/>
              </a:spcAft>
            </a:pPr>
            <a:r>
              <a:rPr lang="sv-SE" dirty="0"/>
              <a:t>Bildades 1939</a:t>
            </a:r>
          </a:p>
          <a:p>
            <a:pPr>
              <a:lnSpc>
                <a:spcPct val="110000"/>
              </a:lnSpc>
              <a:spcBef>
                <a:spcPts val="500"/>
              </a:spcBef>
              <a:spcAft>
                <a:spcPts val="500"/>
              </a:spcAft>
            </a:pPr>
            <a:r>
              <a:rPr lang="sv-SE" dirty="0"/>
              <a:t>Består av cirka 170 föreningar </a:t>
            </a:r>
            <a:br>
              <a:rPr lang="sv-SE" dirty="0"/>
            </a:br>
            <a:r>
              <a:rPr lang="sv-SE" dirty="0"/>
              <a:t>runt om i landet</a:t>
            </a:r>
          </a:p>
          <a:p>
            <a:pPr>
              <a:lnSpc>
                <a:spcPct val="110000"/>
              </a:lnSpc>
              <a:spcBef>
                <a:spcPts val="500"/>
              </a:spcBef>
              <a:spcAft>
                <a:spcPts val="500"/>
              </a:spcAft>
            </a:pPr>
            <a:r>
              <a:rPr lang="sv-SE" dirty="0"/>
              <a:t>Har närmare 35 000 medlemmar</a:t>
            </a:r>
          </a:p>
          <a:p>
            <a:pPr>
              <a:lnSpc>
                <a:spcPct val="110000"/>
              </a:lnSpc>
              <a:spcBef>
                <a:spcPts val="500"/>
              </a:spcBef>
              <a:spcAft>
                <a:spcPts val="500"/>
              </a:spcAft>
            </a:pPr>
            <a:r>
              <a:rPr lang="sv-SE" dirty="0"/>
              <a:t>Är en av Sveriges största </a:t>
            </a:r>
            <a:br>
              <a:rPr lang="sv-SE" dirty="0"/>
            </a:br>
            <a:r>
              <a:rPr lang="sv-SE" dirty="0"/>
              <a:t>patientorganisationer</a:t>
            </a:r>
          </a:p>
          <a:p>
            <a:pPr>
              <a:lnSpc>
                <a:spcPct val="110000"/>
              </a:lnSpc>
              <a:spcBef>
                <a:spcPts val="500"/>
              </a:spcBef>
              <a:spcAft>
                <a:spcPts val="500"/>
              </a:spcAft>
            </a:pPr>
            <a:r>
              <a:rPr lang="sv-SE" dirty="0"/>
              <a:t>Bli medlem på </a:t>
            </a:r>
            <a:r>
              <a:rPr lang="sv-SE" b="1" dirty="0" err="1">
                <a:solidFill>
                  <a:srgbClr val="CC0D3E"/>
                </a:solidFill>
              </a:rPr>
              <a:t>hjart-lung.se</a:t>
            </a:r>
            <a:endParaRPr lang="sv-SE" b="1" dirty="0">
              <a:solidFill>
                <a:srgbClr val="CC0D3E"/>
              </a:solidFill>
            </a:endParaRPr>
          </a:p>
        </p:txBody>
      </p:sp>
      <p:sp>
        <p:nvSpPr>
          <p:cNvPr id="4" name="Ellips 3">
            <a:extLst>
              <a:ext uri="{FF2B5EF4-FFF2-40B4-BE49-F238E27FC236}">
                <a16:creationId xmlns:a16="http://schemas.microsoft.com/office/drawing/2014/main" id="{17D30457-09D8-234F-AE9E-2B57BB6BE653}"/>
              </a:ext>
            </a:extLst>
          </p:cNvPr>
          <p:cNvSpPr/>
          <p:nvPr/>
        </p:nvSpPr>
        <p:spPr>
          <a:xfrm>
            <a:off x="5555364" y="1233488"/>
            <a:ext cx="3120324" cy="3075073"/>
          </a:xfrm>
          <a:prstGeom prst="ellipse">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innehåll 2">
            <a:extLst>
              <a:ext uri="{FF2B5EF4-FFF2-40B4-BE49-F238E27FC236}">
                <a16:creationId xmlns:a16="http://schemas.microsoft.com/office/drawing/2014/main" id="{E614FA1D-A9EE-9A49-966E-7FE6CAE26B54}"/>
              </a:ext>
            </a:extLst>
          </p:cNvPr>
          <p:cNvSpPr txBox="1">
            <a:spLocks/>
          </p:cNvSpPr>
          <p:nvPr/>
        </p:nvSpPr>
        <p:spPr bwMode="auto">
          <a:xfrm>
            <a:off x="6041398" y="1808707"/>
            <a:ext cx="2824654" cy="200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685800" rtl="0" eaLnBrk="0" fontAlgn="base" hangingPunct="0">
              <a:lnSpc>
                <a:spcPct val="120000"/>
              </a:lnSpc>
              <a:spcBef>
                <a:spcPts val="750"/>
              </a:spcBef>
              <a:spcAft>
                <a:spcPts val="1000"/>
              </a:spcAft>
              <a:buClr>
                <a:srgbClr val="CF003D"/>
              </a:buClr>
              <a:buFont typeface="Arial" panose="020B0604020202020204" pitchFamily="34" charset="0"/>
              <a:buChar char="•"/>
              <a:defRPr sz="2100" kern="1200">
                <a:solidFill>
                  <a:schemeClr val="tx1"/>
                </a:solidFill>
                <a:latin typeface="Verdana" charset="0"/>
                <a:ea typeface="Verdana" charset="0"/>
                <a:cs typeface="Verdana"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Verdana" charset="0"/>
                <a:ea typeface="Verdana" charset="0"/>
                <a:cs typeface="Verdana"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Verdana" charset="0"/>
                <a:ea typeface="Verdana" charset="0"/>
                <a:cs typeface="Verdana"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Verdana" charset="0"/>
                <a:ea typeface="Verdana" charset="0"/>
                <a:cs typeface="Verdana"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Verdana" charset="0"/>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500"/>
              </a:spcBef>
              <a:spcAft>
                <a:spcPts val="0"/>
              </a:spcAft>
              <a:buNone/>
            </a:pPr>
            <a:r>
              <a:rPr lang="sv-SE" sz="1600" dirty="0">
                <a:solidFill>
                  <a:schemeClr val="bg1"/>
                </a:solidFill>
              </a:rPr>
              <a:t>I Sverige lever över </a:t>
            </a:r>
            <a:br>
              <a:rPr lang="sv-SE" sz="1600" dirty="0">
                <a:solidFill>
                  <a:schemeClr val="bg1"/>
                </a:solidFill>
              </a:rPr>
            </a:br>
            <a:r>
              <a:rPr lang="sv-SE" sz="1600" dirty="0">
                <a:solidFill>
                  <a:schemeClr val="bg1"/>
                </a:solidFill>
              </a:rPr>
              <a:t>två miljoner människor med hjärt-, kärl- eller lungsjukdom.</a:t>
            </a:r>
          </a:p>
          <a:p>
            <a:pPr marL="0" indent="0">
              <a:spcBef>
                <a:spcPts val="1000"/>
              </a:spcBef>
              <a:spcAft>
                <a:spcPts val="0"/>
              </a:spcAft>
              <a:buNone/>
            </a:pPr>
            <a:r>
              <a:rPr lang="sv-SE" sz="1600" dirty="0">
                <a:solidFill>
                  <a:schemeClr val="bg1"/>
                </a:solidFill>
              </a:rPr>
              <a:t>Vi blir starkare tillsammans.</a:t>
            </a:r>
          </a:p>
        </p:txBody>
      </p:sp>
      <p:sp>
        <p:nvSpPr>
          <p:cNvPr id="6" name="Triangel 5">
            <a:extLst>
              <a:ext uri="{FF2B5EF4-FFF2-40B4-BE49-F238E27FC236}">
                <a16:creationId xmlns:a16="http://schemas.microsoft.com/office/drawing/2014/main" id="{66898B8C-A181-E44E-AF13-815FAA9B0561}"/>
              </a:ext>
            </a:extLst>
          </p:cNvPr>
          <p:cNvSpPr/>
          <p:nvPr/>
        </p:nvSpPr>
        <p:spPr>
          <a:xfrm rot="8523998">
            <a:off x="7951210" y="3841750"/>
            <a:ext cx="444500" cy="383190"/>
          </a:xfrm>
          <a:prstGeom prst="triangle">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8079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rubrik 3">
            <a:extLst>
              <a:ext uri="{FF2B5EF4-FFF2-40B4-BE49-F238E27FC236}">
                <a16:creationId xmlns:a16="http://schemas.microsoft.com/office/drawing/2014/main" id="{D1CB6141-E9AD-2A43-8BC8-01A3B0144076}"/>
              </a:ext>
            </a:extLst>
          </p:cNvPr>
          <p:cNvSpPr>
            <a:spLocks noGrp="1"/>
          </p:cNvSpPr>
          <p:nvPr>
            <p:ph type="subTitle" idx="1"/>
          </p:nvPr>
        </p:nvSpPr>
        <p:spPr/>
        <p:txBody>
          <a:bodyPr lIns="0" rIns="0"/>
          <a:lstStyle/>
          <a:p>
            <a:pPr>
              <a:lnSpc>
                <a:spcPts val="2400"/>
              </a:lnSpc>
              <a:spcBef>
                <a:spcPts val="2000"/>
              </a:spcBef>
            </a:pPr>
            <a:r>
              <a:rPr lang="sv-SE" dirty="0"/>
              <a:t>Riksförbundet </a:t>
            </a:r>
            <a:r>
              <a:rPr lang="sv-SE" dirty="0" err="1"/>
              <a:t>HjärtLung</a:t>
            </a:r>
            <a:r>
              <a:rPr lang="sv-SE" dirty="0"/>
              <a:t> är en </a:t>
            </a:r>
            <a:br>
              <a:rPr lang="sv-SE" dirty="0"/>
            </a:br>
            <a:r>
              <a:rPr lang="sv-SE" dirty="0"/>
              <a:t>patientorganisation som arbetar </a:t>
            </a:r>
            <a:br>
              <a:rPr lang="sv-SE" dirty="0"/>
            </a:br>
            <a:r>
              <a:rPr lang="sv-SE" dirty="0"/>
              <a:t>för att ge alla med hjärt-, kärl- </a:t>
            </a:r>
            <a:br>
              <a:rPr lang="sv-SE" dirty="0"/>
            </a:br>
            <a:r>
              <a:rPr lang="sv-SE" dirty="0"/>
              <a:t>och lungsjukdom ett bra liv.</a:t>
            </a:r>
          </a:p>
          <a:p>
            <a:pPr>
              <a:lnSpc>
                <a:spcPts val="2400"/>
              </a:lnSpc>
            </a:pPr>
            <a:br>
              <a:rPr lang="sv-SE" b="1" dirty="0">
                <a:solidFill>
                  <a:srgbClr val="CC0D3E"/>
                </a:solidFill>
              </a:rPr>
            </a:br>
            <a:r>
              <a:rPr lang="sv-SE" b="1" dirty="0" err="1">
                <a:solidFill>
                  <a:srgbClr val="CC0D3E"/>
                </a:solidFill>
              </a:rPr>
              <a:t>hjart-lung.se</a:t>
            </a:r>
            <a:endParaRPr lang="sv-SE" b="1" dirty="0">
              <a:solidFill>
                <a:srgbClr val="CC0D3E"/>
              </a:solidFill>
            </a:endParaRPr>
          </a:p>
        </p:txBody>
      </p:sp>
    </p:spTree>
    <p:extLst>
      <p:ext uri="{BB962C8B-B14F-4D97-AF65-F5344CB8AC3E}">
        <p14:creationId xmlns:p14="http://schemas.microsoft.com/office/powerpoint/2010/main" val="3939833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23</a:t>
            </a:fld>
            <a:endParaRPr lang="sv-SE" altLang="sv-SE" dirty="0"/>
          </a:p>
        </p:txBody>
      </p:sp>
      <p:grpSp>
        <p:nvGrpSpPr>
          <p:cNvPr id="7" name="Grupp 6"/>
          <p:cNvGrpSpPr/>
          <p:nvPr/>
        </p:nvGrpSpPr>
        <p:grpSpPr>
          <a:xfrm>
            <a:off x="743332" y="578562"/>
            <a:ext cx="2247189" cy="792088"/>
            <a:chOff x="743332" y="578562"/>
            <a:chExt cx="2247189" cy="792088"/>
          </a:xfrm>
        </p:grpSpPr>
        <p:sp>
          <p:nvSpPr>
            <p:cNvPr id="8" name="Rektangel med rundade hörn 7"/>
            <p:cNvSpPr/>
            <p:nvPr/>
          </p:nvSpPr>
          <p:spPr>
            <a:xfrm>
              <a:off x="743332" y="578562"/>
              <a:ext cx="2232248" cy="792088"/>
            </a:xfrm>
            <a:prstGeom prst="roundRect">
              <a:avLst/>
            </a:prstGeom>
            <a:solidFill>
              <a:srgbClr val="83D0F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9" name="Platshållare för innehåll 2"/>
            <p:cNvSpPr txBox="1">
              <a:spLocks/>
            </p:cNvSpPr>
            <p:nvPr/>
          </p:nvSpPr>
          <p:spPr>
            <a:xfrm>
              <a:off x="758273" y="607421"/>
              <a:ext cx="2232248" cy="648073"/>
            </a:xfrm>
            <a:prstGeom prst="rect">
              <a:avLst/>
            </a:prstGeom>
          </p:spPr>
          <p:txBody>
            <a:bodyPr/>
            <a:lstStyle>
              <a:lvl1pPr marL="171450" indent="-171450" algn="l" defTabSz="685800" rtl="0" eaLnBrk="0" fontAlgn="base" hangingPunct="0">
                <a:lnSpc>
                  <a:spcPct val="100000"/>
                </a:lnSpc>
                <a:spcBef>
                  <a:spcPts val="750"/>
                </a:spcBef>
                <a:spcAft>
                  <a:spcPct val="0"/>
                </a:spcAft>
                <a:buFont typeface="Arial" panose="020B0604020202020204" pitchFamily="34" charset="0"/>
                <a:buChar char="•"/>
                <a:defRPr sz="1800" b="0" i="0" kern="1200">
                  <a:solidFill>
                    <a:schemeClr val="tx1"/>
                  </a:solidFill>
                  <a:latin typeface="Verdana"/>
                  <a:ea typeface="+mn-ea"/>
                  <a:cs typeface="Verdana"/>
                </a:defRPr>
              </a:lvl1pPr>
              <a:lvl2pPr marL="514350" indent="-171450" algn="l" defTabSz="685800" rtl="0" eaLnBrk="0" fontAlgn="base" hangingPunct="0">
                <a:lnSpc>
                  <a:spcPct val="100000"/>
                </a:lnSpc>
                <a:spcBef>
                  <a:spcPts val="375"/>
                </a:spcBef>
                <a:spcAft>
                  <a:spcPct val="0"/>
                </a:spcAft>
                <a:buFont typeface="Arial" panose="020B0604020202020204" pitchFamily="34" charset="0"/>
                <a:buChar char="•"/>
                <a:defRPr sz="1600" b="0" i="0" kern="1200">
                  <a:solidFill>
                    <a:schemeClr val="tx1"/>
                  </a:solidFill>
                  <a:latin typeface="Verdana"/>
                  <a:ea typeface="+mn-ea"/>
                  <a:cs typeface="Verdana"/>
                </a:defRPr>
              </a:lvl2pPr>
              <a:lvl3pPr marL="857250" indent="-171450" algn="l" defTabSz="685800" rtl="0" eaLnBrk="0" fontAlgn="base" hangingPunct="0">
                <a:lnSpc>
                  <a:spcPct val="100000"/>
                </a:lnSpc>
                <a:spcBef>
                  <a:spcPts val="375"/>
                </a:spcBef>
                <a:spcAft>
                  <a:spcPct val="0"/>
                </a:spcAft>
                <a:buFont typeface="Arial" panose="020B0604020202020204" pitchFamily="34" charset="0"/>
                <a:buChar char="•"/>
                <a:defRPr sz="1400" b="0" i="0" kern="1200">
                  <a:solidFill>
                    <a:schemeClr val="tx1"/>
                  </a:solidFill>
                  <a:latin typeface="Verdana"/>
                  <a:ea typeface="+mn-ea"/>
                  <a:cs typeface="Verdana"/>
                </a:defRPr>
              </a:lvl3pPr>
              <a:lvl4pPr marL="12001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4pPr>
              <a:lvl5pPr marL="15430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sv-SE" sz="4000" dirty="0">
                  <a:solidFill>
                    <a:srgbClr val="000000"/>
                  </a:solidFill>
                </a:rPr>
                <a:t>Pass 4</a:t>
              </a:r>
            </a:p>
          </p:txBody>
        </p:sp>
      </p:grpSp>
      <p:pic>
        <p:nvPicPr>
          <p:cNvPr id="2" name="Bildobjekt 1" descr="Man med skylt tummen up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19872" y="980728"/>
            <a:ext cx="4145280" cy="5519928"/>
          </a:xfrm>
          <a:prstGeom prst="rect">
            <a:avLst/>
          </a:prstGeom>
          <a:effectLst>
            <a:outerShdw blurRad="76200" dir="18900000" sy="23000" kx="-1200000" algn="bl" rotWithShape="0">
              <a:prstClr val="black">
                <a:alpha val="20000"/>
              </a:prstClr>
            </a:outerShdw>
          </a:effectLst>
        </p:spPr>
      </p:pic>
      <p:sp>
        <p:nvSpPr>
          <p:cNvPr id="11" name="textruta 10"/>
          <p:cNvSpPr txBox="1"/>
          <p:nvPr/>
        </p:nvSpPr>
        <p:spPr>
          <a:xfrm>
            <a:off x="5004048" y="1999687"/>
            <a:ext cx="2520280" cy="1323439"/>
          </a:xfrm>
          <a:prstGeom prst="rect">
            <a:avLst/>
          </a:prstGeom>
          <a:noFill/>
        </p:spPr>
        <p:txBody>
          <a:bodyPr wrap="square" rtlCol="0">
            <a:spAutoFit/>
          </a:bodyPr>
          <a:lstStyle/>
          <a:p>
            <a:pPr algn="ctr"/>
            <a:r>
              <a:rPr lang="sv-SE" sz="2000" i="1" dirty="0">
                <a:solidFill>
                  <a:schemeClr val="bg1"/>
                </a:solidFill>
                <a:latin typeface="Verdana"/>
                <a:cs typeface="Verdana"/>
              </a:rPr>
              <a:t>Hoppas </a:t>
            </a:r>
            <a:br>
              <a:rPr lang="sv-SE" sz="2000" i="1" dirty="0">
                <a:solidFill>
                  <a:schemeClr val="bg1"/>
                </a:solidFill>
                <a:latin typeface="Verdana"/>
                <a:cs typeface="Verdana"/>
              </a:rPr>
            </a:br>
            <a:r>
              <a:rPr lang="sv-SE" sz="2000" i="1" dirty="0">
                <a:solidFill>
                  <a:schemeClr val="bg1"/>
                </a:solidFill>
                <a:latin typeface="Verdana"/>
                <a:cs typeface="Verdana"/>
              </a:rPr>
              <a:t>att du har fått </a:t>
            </a:r>
            <a:br>
              <a:rPr lang="sv-SE" sz="2000" i="1" dirty="0">
                <a:solidFill>
                  <a:schemeClr val="bg1"/>
                </a:solidFill>
                <a:latin typeface="Verdana"/>
                <a:cs typeface="Verdana"/>
              </a:rPr>
            </a:br>
            <a:r>
              <a:rPr lang="sv-SE" sz="2000" i="1" dirty="0">
                <a:solidFill>
                  <a:schemeClr val="bg1"/>
                </a:solidFill>
                <a:latin typeface="Verdana"/>
                <a:cs typeface="Verdana"/>
              </a:rPr>
              <a:t>inspiration och</a:t>
            </a:r>
            <a:br>
              <a:rPr lang="sv-SE" sz="2000" i="1" dirty="0">
                <a:solidFill>
                  <a:schemeClr val="bg1"/>
                </a:solidFill>
                <a:latin typeface="Verdana"/>
                <a:cs typeface="Verdana"/>
              </a:rPr>
            </a:br>
            <a:r>
              <a:rPr lang="sv-SE" sz="2000" i="1" dirty="0">
                <a:solidFill>
                  <a:schemeClr val="bg1"/>
                </a:solidFill>
                <a:latin typeface="Verdana"/>
                <a:cs typeface="Verdana"/>
              </a:rPr>
              <a:t>nya kunskaper!</a:t>
            </a:r>
            <a:endParaRPr lang="sv-SE" sz="2000" dirty="0">
              <a:solidFill>
                <a:schemeClr val="bg1"/>
              </a:solidFill>
              <a:latin typeface="Verdana"/>
              <a:cs typeface="Verdana"/>
            </a:endParaRPr>
          </a:p>
        </p:txBody>
      </p:sp>
    </p:spTree>
    <p:extLst>
      <p:ext uri="{BB962C8B-B14F-4D97-AF65-F5344CB8AC3E}">
        <p14:creationId xmlns:p14="http://schemas.microsoft.com/office/powerpoint/2010/main" val="16803703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24</a:t>
            </a:fld>
            <a:endParaRPr lang="sv-SE" altLang="sv-SE" dirty="0"/>
          </a:p>
        </p:txBody>
      </p:sp>
      <p:sp>
        <p:nvSpPr>
          <p:cNvPr id="5" name="Rubrik 1"/>
          <p:cNvSpPr>
            <a:spLocks noGrp="1"/>
          </p:cNvSpPr>
          <p:nvPr>
            <p:ph type="title"/>
          </p:nvPr>
        </p:nvSpPr>
        <p:spPr>
          <a:xfrm>
            <a:off x="628650" y="365125"/>
            <a:ext cx="7886700" cy="1325563"/>
          </a:xfrm>
        </p:spPr>
        <p:txBody>
          <a:bodyPr/>
          <a:lstStyle/>
          <a:p>
            <a:r>
              <a:rPr lang="sv-SE" b="1" dirty="0">
                <a:solidFill>
                  <a:srgbClr val="0092D2"/>
                </a:solidFill>
              </a:rPr>
              <a:t>Uppgift 3: </a:t>
            </a:r>
            <a:r>
              <a:rPr lang="sv-SE" dirty="0"/>
              <a:t>Självskattning – uppföljning </a:t>
            </a:r>
          </a:p>
        </p:txBody>
      </p:sp>
      <p:grpSp>
        <p:nvGrpSpPr>
          <p:cNvPr id="6" name="Grupp 5"/>
          <p:cNvGrpSpPr/>
          <p:nvPr/>
        </p:nvGrpSpPr>
        <p:grpSpPr>
          <a:xfrm>
            <a:off x="3746727" y="1916832"/>
            <a:ext cx="2901792" cy="3753864"/>
            <a:chOff x="2977398" y="1896743"/>
            <a:chExt cx="2901792" cy="3753864"/>
          </a:xfrm>
        </p:grpSpPr>
        <p:sp>
          <p:nvSpPr>
            <p:cNvPr id="7" name="Vikt hörn 6"/>
            <p:cNvSpPr/>
            <p:nvPr/>
          </p:nvSpPr>
          <p:spPr>
            <a:xfrm rot="1115698">
              <a:off x="2977398" y="1896743"/>
              <a:ext cx="2746730" cy="3753864"/>
            </a:xfrm>
            <a:prstGeom prst="foldedCorner">
              <a:avLst/>
            </a:prstGeom>
            <a:solidFill>
              <a:schemeClr val="bg1"/>
            </a:solidFill>
            <a:ln>
              <a:solidFill>
                <a:schemeClr val="bg1">
                  <a:lumMod val="6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8" name="Grupp 7"/>
            <p:cNvGrpSpPr/>
            <p:nvPr/>
          </p:nvGrpSpPr>
          <p:grpSpPr>
            <a:xfrm>
              <a:off x="2990685" y="2436348"/>
              <a:ext cx="2888505" cy="2326358"/>
              <a:chOff x="2990685" y="2436348"/>
              <a:chExt cx="2888505" cy="2326358"/>
            </a:xfrm>
          </p:grpSpPr>
          <p:cxnSp>
            <p:nvCxnSpPr>
              <p:cNvPr id="9" name="Rak 8"/>
              <p:cNvCxnSpPr/>
              <p:nvPr/>
            </p:nvCxnSpPr>
            <p:spPr>
              <a:xfrm rot="1115698">
                <a:off x="3773364" y="2436348"/>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 name="Rak 9"/>
              <p:cNvCxnSpPr/>
              <p:nvPr/>
            </p:nvCxnSpPr>
            <p:spPr>
              <a:xfrm rot="1115698">
                <a:off x="3642917" y="2824074"/>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1" name="Rak 10"/>
              <p:cNvCxnSpPr/>
              <p:nvPr/>
            </p:nvCxnSpPr>
            <p:spPr>
              <a:xfrm rot="1115698">
                <a:off x="3512471" y="3211801"/>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2" name="Rak 11"/>
              <p:cNvCxnSpPr/>
              <p:nvPr/>
            </p:nvCxnSpPr>
            <p:spPr>
              <a:xfrm rot="1115698">
                <a:off x="3382024" y="3599528"/>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3" name="Rak 12"/>
              <p:cNvCxnSpPr/>
              <p:nvPr/>
            </p:nvCxnSpPr>
            <p:spPr>
              <a:xfrm rot="1115698">
                <a:off x="3251578" y="3987253"/>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4" name="Rak 13"/>
              <p:cNvCxnSpPr/>
              <p:nvPr/>
            </p:nvCxnSpPr>
            <p:spPr>
              <a:xfrm rot="1115698">
                <a:off x="3121131" y="4374980"/>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5" name="Rak 14"/>
              <p:cNvCxnSpPr/>
              <p:nvPr/>
            </p:nvCxnSpPr>
            <p:spPr>
              <a:xfrm rot="1115698">
                <a:off x="2990685" y="4762706"/>
                <a:ext cx="210582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1586859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25</a:t>
            </a:fld>
            <a:endParaRPr lang="sv-SE" altLang="sv-SE" dirty="0"/>
          </a:p>
        </p:txBody>
      </p:sp>
      <p:sp>
        <p:nvSpPr>
          <p:cNvPr id="5" name="Platshållare för innehåll 2"/>
          <p:cNvSpPr>
            <a:spLocks noGrp="1"/>
          </p:cNvSpPr>
          <p:nvPr>
            <p:ph idx="1"/>
          </p:nvPr>
        </p:nvSpPr>
        <p:spPr>
          <a:xfrm>
            <a:off x="2373932" y="1825625"/>
            <a:ext cx="5654452" cy="3187551"/>
          </a:xfrm>
        </p:spPr>
        <p:txBody>
          <a:bodyPr/>
          <a:lstStyle/>
          <a:p>
            <a:pPr marL="0" indent="0">
              <a:buNone/>
            </a:pPr>
            <a:r>
              <a:rPr lang="sv-SE" dirty="0"/>
              <a:t>Utbildningen är utvecklad av:</a:t>
            </a:r>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r>
              <a:rPr lang="sv-SE" i="1" dirty="0"/>
              <a:t>Välkommen till oss!</a:t>
            </a:r>
          </a:p>
        </p:txBody>
      </p:sp>
      <p:pic>
        <p:nvPicPr>
          <p:cNvPr id="2" name="Bildobjekt 1" descr="En bild som visar text&#10;&#10;Automatiskt genererad beskrivning">
            <a:extLst>
              <a:ext uri="{FF2B5EF4-FFF2-40B4-BE49-F238E27FC236}">
                <a16:creationId xmlns:a16="http://schemas.microsoft.com/office/drawing/2014/main" id="{411887B9-4B79-F416-FFEB-FB1AA064B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2276872"/>
            <a:ext cx="4546600" cy="1778000"/>
          </a:xfrm>
          <a:prstGeom prst="rect">
            <a:avLst/>
          </a:prstGeom>
        </p:spPr>
      </p:pic>
    </p:spTree>
    <p:extLst>
      <p:ext uri="{BB962C8B-B14F-4D97-AF65-F5344CB8AC3E}">
        <p14:creationId xmlns:p14="http://schemas.microsoft.com/office/powerpoint/2010/main" val="33587988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1709531"/>
            <a:ext cx="7886700" cy="1325563"/>
          </a:xfrm>
        </p:spPr>
        <p:txBody>
          <a:bodyPr/>
          <a:lstStyle/>
          <a:p>
            <a:pPr>
              <a:lnSpc>
                <a:spcPct val="120000"/>
              </a:lnSpc>
            </a:pPr>
            <a:r>
              <a:rPr lang="sv-SE" dirty="0"/>
              <a:t>Konsten att </a:t>
            </a:r>
            <a:br>
              <a:rPr lang="sv-SE" dirty="0"/>
            </a:br>
            <a:r>
              <a:rPr lang="sv-SE" dirty="0"/>
              <a:t>ta hand om sig själv</a:t>
            </a:r>
          </a:p>
        </p:txBody>
      </p:sp>
      <p:grpSp>
        <p:nvGrpSpPr>
          <p:cNvPr id="4" name="Grupp 3"/>
          <p:cNvGrpSpPr/>
          <p:nvPr/>
        </p:nvGrpSpPr>
        <p:grpSpPr>
          <a:xfrm>
            <a:off x="743332" y="578562"/>
            <a:ext cx="2247189" cy="792088"/>
            <a:chOff x="743332" y="578562"/>
            <a:chExt cx="2247189" cy="792088"/>
          </a:xfrm>
        </p:grpSpPr>
        <p:sp>
          <p:nvSpPr>
            <p:cNvPr id="12" name="Rektangel med rundade hörn 11"/>
            <p:cNvSpPr/>
            <p:nvPr/>
          </p:nvSpPr>
          <p:spPr>
            <a:xfrm>
              <a:off x="743332" y="578562"/>
              <a:ext cx="2232248" cy="792088"/>
            </a:xfrm>
            <a:prstGeom prst="roundRect">
              <a:avLst/>
            </a:prstGeom>
            <a:solidFill>
              <a:srgbClr val="83D0F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Platshållare för innehåll 2"/>
            <p:cNvSpPr txBox="1">
              <a:spLocks/>
            </p:cNvSpPr>
            <p:nvPr/>
          </p:nvSpPr>
          <p:spPr>
            <a:xfrm>
              <a:off x="758273" y="607421"/>
              <a:ext cx="2232248" cy="648073"/>
            </a:xfrm>
            <a:prstGeom prst="rect">
              <a:avLst/>
            </a:prstGeom>
          </p:spPr>
          <p:txBody>
            <a:bodyPr/>
            <a:lstStyle>
              <a:lvl1pPr marL="171450" indent="-171450" algn="l" defTabSz="685800" rtl="0" eaLnBrk="0" fontAlgn="base" hangingPunct="0">
                <a:lnSpc>
                  <a:spcPct val="100000"/>
                </a:lnSpc>
                <a:spcBef>
                  <a:spcPts val="750"/>
                </a:spcBef>
                <a:spcAft>
                  <a:spcPct val="0"/>
                </a:spcAft>
                <a:buFont typeface="Arial" panose="020B0604020202020204" pitchFamily="34" charset="0"/>
                <a:buChar char="•"/>
                <a:defRPr sz="1800" b="0" i="0" kern="1200">
                  <a:solidFill>
                    <a:schemeClr val="tx1"/>
                  </a:solidFill>
                  <a:latin typeface="Verdana"/>
                  <a:ea typeface="+mn-ea"/>
                  <a:cs typeface="Verdana"/>
                </a:defRPr>
              </a:lvl1pPr>
              <a:lvl2pPr marL="514350" indent="-171450" algn="l" defTabSz="685800" rtl="0" eaLnBrk="0" fontAlgn="base" hangingPunct="0">
                <a:lnSpc>
                  <a:spcPct val="100000"/>
                </a:lnSpc>
                <a:spcBef>
                  <a:spcPts val="375"/>
                </a:spcBef>
                <a:spcAft>
                  <a:spcPct val="0"/>
                </a:spcAft>
                <a:buFont typeface="Arial" panose="020B0604020202020204" pitchFamily="34" charset="0"/>
                <a:buChar char="•"/>
                <a:defRPr sz="1600" b="0" i="0" kern="1200">
                  <a:solidFill>
                    <a:schemeClr val="tx1"/>
                  </a:solidFill>
                  <a:latin typeface="Verdana"/>
                  <a:ea typeface="+mn-ea"/>
                  <a:cs typeface="Verdana"/>
                </a:defRPr>
              </a:lvl2pPr>
              <a:lvl3pPr marL="857250" indent="-171450" algn="l" defTabSz="685800" rtl="0" eaLnBrk="0" fontAlgn="base" hangingPunct="0">
                <a:lnSpc>
                  <a:spcPct val="100000"/>
                </a:lnSpc>
                <a:spcBef>
                  <a:spcPts val="375"/>
                </a:spcBef>
                <a:spcAft>
                  <a:spcPct val="0"/>
                </a:spcAft>
                <a:buFont typeface="Arial" panose="020B0604020202020204" pitchFamily="34" charset="0"/>
                <a:buChar char="•"/>
                <a:defRPr sz="1400" b="0" i="0" kern="1200">
                  <a:solidFill>
                    <a:schemeClr val="tx1"/>
                  </a:solidFill>
                  <a:latin typeface="Verdana"/>
                  <a:ea typeface="+mn-ea"/>
                  <a:cs typeface="Verdana"/>
                </a:defRPr>
              </a:lvl3pPr>
              <a:lvl4pPr marL="12001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4pPr>
              <a:lvl5pPr marL="1543050" indent="-171450" algn="l" defTabSz="685800" rtl="0" eaLnBrk="0" fontAlgn="base" hangingPunct="0">
                <a:lnSpc>
                  <a:spcPct val="100000"/>
                </a:lnSpc>
                <a:spcBef>
                  <a:spcPts val="375"/>
                </a:spcBef>
                <a:spcAft>
                  <a:spcPct val="0"/>
                </a:spcAft>
                <a:buFont typeface="Arial" panose="020B0604020202020204" pitchFamily="34" charset="0"/>
                <a:buChar char="•"/>
                <a:defRPr sz="1300" b="0" i="0" kern="1200">
                  <a:solidFill>
                    <a:schemeClr val="tx1"/>
                  </a:solidFill>
                  <a:latin typeface="Verdana"/>
                  <a:ea typeface="+mn-ea"/>
                  <a:cs typeface="Verdan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sv-SE" sz="4000" dirty="0">
                  <a:solidFill>
                    <a:srgbClr val="000000"/>
                  </a:solidFill>
                </a:rPr>
                <a:t>Pass 1</a:t>
              </a:r>
            </a:p>
          </p:txBody>
        </p:sp>
      </p:grpSp>
      <p:sp>
        <p:nvSpPr>
          <p:cNvPr id="5" name="Platshållare för bildnummer 4"/>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3</a:t>
            </a:fld>
            <a:endParaRPr lang="sv-SE" altLang="sv-SE" dirty="0"/>
          </a:p>
        </p:txBody>
      </p:sp>
      <p:pic>
        <p:nvPicPr>
          <p:cNvPr id="3" name="Bildobjekt 2" descr="Hands in air_ma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628800"/>
            <a:ext cx="2354836" cy="354747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029873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Film om friskvård vid kronisk sjukdom</a:t>
            </a:r>
          </a:p>
        </p:txBody>
      </p:sp>
      <p:sp>
        <p:nvSpPr>
          <p:cNvPr id="3" name="Platshållare för innehåll 2"/>
          <p:cNvSpPr>
            <a:spLocks noGrp="1"/>
          </p:cNvSpPr>
          <p:nvPr>
            <p:ph idx="1"/>
          </p:nvPr>
        </p:nvSpPr>
        <p:spPr/>
        <p:txBody>
          <a:bodyPr/>
          <a:lstStyle/>
          <a:p>
            <a:r>
              <a:rPr lang="sv-SE" dirty="0"/>
              <a:t>Clas Malmström, leg läkare, </a:t>
            </a:r>
            <a:br>
              <a:rPr lang="sv-SE" dirty="0"/>
            </a:br>
            <a:r>
              <a:rPr lang="sv-SE" dirty="0"/>
              <a:t>specialist inom rehabilitering </a:t>
            </a:r>
            <a:br>
              <a:rPr lang="sv-SE" dirty="0"/>
            </a:br>
            <a:r>
              <a:rPr lang="sv-SE" dirty="0"/>
              <a:t>och beteendemedicin</a:t>
            </a:r>
          </a:p>
          <a:p>
            <a:r>
              <a:rPr lang="sv-SE" dirty="0"/>
              <a:t>Erfarenhet av:</a:t>
            </a:r>
          </a:p>
          <a:p>
            <a:pPr lvl="1"/>
            <a:r>
              <a:rPr lang="sv-SE" dirty="0"/>
              <a:t>Egenvård</a:t>
            </a:r>
          </a:p>
          <a:p>
            <a:pPr lvl="1"/>
            <a:r>
              <a:rPr lang="sv-SE" dirty="0"/>
              <a:t>Patientaktivering</a:t>
            </a:r>
          </a:p>
          <a:p>
            <a:pPr lvl="1"/>
            <a:r>
              <a:rPr lang="sv-SE" dirty="0"/>
              <a:t>Rehabmetodik</a:t>
            </a:r>
          </a:p>
          <a:p>
            <a:pPr lvl="1"/>
            <a:r>
              <a:rPr lang="sv-SE" dirty="0"/>
              <a:t>Patientutbildningar</a:t>
            </a:r>
          </a:p>
          <a:p>
            <a:pPr lvl="1"/>
            <a:r>
              <a:rPr lang="sv-SE" dirty="0"/>
              <a:t>Rehab- och stressgrupper</a:t>
            </a:r>
          </a:p>
        </p:txBody>
      </p:sp>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4</a:t>
            </a:fld>
            <a:endParaRPr lang="sv-SE" altLang="sv-SE" dirty="0"/>
          </a:p>
        </p:txBody>
      </p:sp>
      <p:pic>
        <p:nvPicPr>
          <p:cNvPr id="11" name="Bildobjekt 10" descr="Clas Malmström_not high resolution.png"/>
          <p:cNvPicPr>
            <a:picLocks noChangeAspect="1"/>
          </p:cNvPicPr>
          <p:nvPr/>
        </p:nvPicPr>
        <p:blipFill rotWithShape="1">
          <a:blip r:embed="rId3">
            <a:extLst>
              <a:ext uri="{28A0092B-C50C-407E-A947-70E740481C1C}">
                <a14:useLocalDpi xmlns:a14="http://schemas.microsoft.com/office/drawing/2010/main" val="0"/>
              </a:ext>
            </a:extLst>
          </a:blip>
          <a:srcRect b="8921"/>
          <a:stretch/>
        </p:blipFill>
        <p:spPr>
          <a:xfrm>
            <a:off x="5220072" y="1700808"/>
            <a:ext cx="2802616" cy="3836392"/>
          </a:xfrm>
          <a:prstGeom prst="rect">
            <a:avLst/>
          </a:prstGeom>
        </p:spPr>
      </p:pic>
    </p:spTree>
    <p:extLst>
      <p:ext uri="{BB962C8B-B14F-4D97-AF65-F5344CB8AC3E}">
        <p14:creationId xmlns:p14="http://schemas.microsoft.com/office/powerpoint/2010/main" val="30919716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Cyklist i backe_160411_3.png"/>
          <p:cNvPicPr>
            <a:picLocks noChangeAspect="1"/>
          </p:cNvPicPr>
          <p:nvPr/>
        </p:nvPicPr>
        <p:blipFill rotWithShape="1">
          <a:blip r:embed="rId3" cstate="print">
            <a:extLst>
              <a:ext uri="{28A0092B-C50C-407E-A947-70E740481C1C}">
                <a14:useLocalDpi xmlns:a14="http://schemas.microsoft.com/office/drawing/2010/main" val="0"/>
              </a:ext>
            </a:extLst>
          </a:blip>
          <a:srcRect r="3956"/>
          <a:stretch/>
        </p:blipFill>
        <p:spPr>
          <a:xfrm>
            <a:off x="531168" y="0"/>
            <a:ext cx="8121766" cy="5868668"/>
          </a:xfrm>
          <a:prstGeom prst="rect">
            <a:avLst/>
          </a:prstGeom>
        </p:spPr>
      </p:pic>
      <p:sp>
        <p:nvSpPr>
          <p:cNvPr id="2" name="Rubrik 1"/>
          <p:cNvSpPr>
            <a:spLocks noGrp="1"/>
          </p:cNvSpPr>
          <p:nvPr>
            <p:ph type="title"/>
          </p:nvPr>
        </p:nvSpPr>
        <p:spPr>
          <a:xfrm>
            <a:off x="628650" y="365125"/>
            <a:ext cx="8515350" cy="1325563"/>
          </a:xfrm>
        </p:spPr>
        <p:txBody>
          <a:bodyPr/>
          <a:lstStyle/>
          <a:p>
            <a:r>
              <a:rPr lang="sv-SE" dirty="0"/>
              <a:t>Det är jobbigt att må bra…</a:t>
            </a:r>
          </a:p>
        </p:txBody>
      </p:sp>
      <p:sp>
        <p:nvSpPr>
          <p:cNvPr id="5" name="Platshållare för bildnummer 4"/>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5</a:t>
            </a:fld>
            <a:endParaRPr lang="sv-SE" altLang="sv-SE" dirty="0"/>
          </a:p>
        </p:txBody>
      </p:sp>
      <p:sp>
        <p:nvSpPr>
          <p:cNvPr id="3" name="textruta 2"/>
          <p:cNvSpPr txBox="1"/>
          <p:nvPr/>
        </p:nvSpPr>
        <p:spPr>
          <a:xfrm>
            <a:off x="683568" y="5157192"/>
            <a:ext cx="1368152" cy="369332"/>
          </a:xfrm>
          <a:prstGeom prst="rect">
            <a:avLst/>
          </a:prstGeom>
          <a:noFill/>
        </p:spPr>
        <p:txBody>
          <a:bodyPr wrap="square" rtlCol="0">
            <a:spAutoFit/>
          </a:bodyPr>
          <a:lstStyle/>
          <a:p>
            <a:r>
              <a:rPr lang="sv-SE" dirty="0"/>
              <a:t>Må sämre</a:t>
            </a:r>
          </a:p>
        </p:txBody>
      </p:sp>
      <p:sp>
        <p:nvSpPr>
          <p:cNvPr id="8" name="textruta 7"/>
          <p:cNvSpPr txBox="1"/>
          <p:nvPr/>
        </p:nvSpPr>
        <p:spPr>
          <a:xfrm>
            <a:off x="7380312" y="2204864"/>
            <a:ext cx="1224136" cy="369332"/>
          </a:xfrm>
          <a:prstGeom prst="rect">
            <a:avLst/>
          </a:prstGeom>
          <a:noFill/>
        </p:spPr>
        <p:txBody>
          <a:bodyPr wrap="square" rtlCol="0">
            <a:spAutoFit/>
          </a:bodyPr>
          <a:lstStyle/>
          <a:p>
            <a:r>
              <a:rPr lang="sv-SE" dirty="0"/>
              <a:t>Må bättre</a:t>
            </a:r>
          </a:p>
        </p:txBody>
      </p:sp>
      <p:pic>
        <p:nvPicPr>
          <p:cNvPr id="7" name="Bildobjekt 6" descr="Cyclist till back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1844824"/>
            <a:ext cx="1911434" cy="172237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7043098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692696"/>
            <a:ext cx="8047806" cy="1325563"/>
          </a:xfrm>
        </p:spPr>
        <p:txBody>
          <a:bodyPr anchor="t"/>
          <a:lstStyle/>
          <a:p>
            <a:pPr>
              <a:lnSpc>
                <a:spcPct val="110000"/>
              </a:lnSpc>
            </a:pPr>
            <a:r>
              <a:rPr lang="sv-SE" dirty="0"/>
              <a:t>Konsten att skapa goda vanor</a:t>
            </a:r>
          </a:p>
        </p:txBody>
      </p:sp>
      <p:sp>
        <p:nvSpPr>
          <p:cNvPr id="3" name="Platshållare för innehåll 2"/>
          <p:cNvSpPr>
            <a:spLocks noGrp="1"/>
          </p:cNvSpPr>
          <p:nvPr>
            <p:ph idx="1"/>
          </p:nvPr>
        </p:nvSpPr>
        <p:spPr/>
        <p:txBody>
          <a:bodyPr/>
          <a:lstStyle/>
          <a:p>
            <a:pPr marL="0" lvl="0" indent="0">
              <a:buNone/>
            </a:pPr>
            <a:r>
              <a:rPr lang="sv-SE" b="1" dirty="0">
                <a:solidFill>
                  <a:srgbClr val="0092D2"/>
                </a:solidFill>
              </a:rPr>
              <a:t>En vana är något som:</a:t>
            </a:r>
          </a:p>
          <a:p>
            <a:pPr marL="360363" lvl="1" indent="-360363"/>
            <a:r>
              <a:rPr lang="sv-SE" sz="2000" dirty="0"/>
              <a:t>Du gör </a:t>
            </a:r>
            <a:r>
              <a:rPr lang="sv-SE" sz="2000" i="1" dirty="0">
                <a:solidFill>
                  <a:srgbClr val="000000"/>
                </a:solidFill>
              </a:rPr>
              <a:t>utan</a:t>
            </a:r>
            <a:r>
              <a:rPr lang="sv-SE" sz="2000" dirty="0"/>
              <a:t> att behöva tänka på eller fatta beslut om</a:t>
            </a:r>
          </a:p>
          <a:p>
            <a:pPr marL="360363" lvl="1" indent="-360363"/>
            <a:r>
              <a:rPr lang="sv-SE" sz="2000" dirty="0"/>
              <a:t>Är kopplat till en viss tid/miljö/känsla</a:t>
            </a:r>
          </a:p>
          <a:p>
            <a:pPr marL="360363" lvl="1" indent="-360363"/>
            <a:r>
              <a:rPr lang="sv-SE" sz="2000" dirty="0"/>
              <a:t>Du gör ofta</a:t>
            </a:r>
          </a:p>
          <a:p>
            <a:pPr marL="0" indent="0">
              <a:spcBef>
                <a:spcPts val="0"/>
              </a:spcBef>
              <a:buNone/>
            </a:pPr>
            <a:endParaRPr lang="sv-SE" dirty="0"/>
          </a:p>
          <a:p>
            <a:pPr marL="0" indent="0">
              <a:spcBef>
                <a:spcPts val="0"/>
              </a:spcBef>
              <a:buNone/>
            </a:pPr>
            <a:r>
              <a:rPr lang="sv-SE" dirty="0"/>
              <a:t>Till exempel:</a:t>
            </a:r>
          </a:p>
          <a:p>
            <a:pPr marL="360363" lvl="1" indent="-360363"/>
            <a:r>
              <a:rPr lang="sv-SE" sz="2000" dirty="0"/>
              <a:t>Borsta tänderna </a:t>
            </a:r>
          </a:p>
          <a:p>
            <a:pPr marL="360363" lvl="1" indent="-360363"/>
            <a:r>
              <a:rPr lang="sv-SE" sz="2000" dirty="0"/>
              <a:t>Sallad till maten</a:t>
            </a:r>
          </a:p>
          <a:p>
            <a:pPr marL="360363" lvl="1" indent="-360363"/>
            <a:r>
              <a:rPr lang="sv-SE" sz="2000" dirty="0"/>
              <a:t>Gympa på måndagar kl. 11</a:t>
            </a:r>
          </a:p>
          <a:p>
            <a:pPr lvl="1"/>
            <a:endParaRPr lang="sv-SE" dirty="0"/>
          </a:p>
          <a:p>
            <a:pPr lvl="1"/>
            <a:endParaRPr lang="sv-SE" dirty="0"/>
          </a:p>
          <a:p>
            <a:pPr lvl="1"/>
            <a:endParaRPr lang="sv-SE" dirty="0"/>
          </a:p>
          <a:p>
            <a:endParaRPr lang="sv-SE" dirty="0"/>
          </a:p>
          <a:p>
            <a:endParaRPr lang="sv-SE" dirty="0"/>
          </a:p>
          <a:p>
            <a:endParaRPr lang="sv-SE" dirty="0"/>
          </a:p>
        </p:txBody>
      </p:sp>
      <p:sp>
        <p:nvSpPr>
          <p:cNvPr id="5" name="Platshållare för bildnummer 4"/>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6</a:t>
            </a:fld>
            <a:endParaRPr lang="sv-SE" altLang="sv-SE" dirty="0"/>
          </a:p>
        </p:txBody>
      </p:sp>
    </p:spTree>
    <p:extLst>
      <p:ext uri="{BB962C8B-B14F-4D97-AF65-F5344CB8AC3E}">
        <p14:creationId xmlns:p14="http://schemas.microsoft.com/office/powerpoint/2010/main" val="38236575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 8"/>
          <p:cNvGrpSpPr/>
          <p:nvPr/>
        </p:nvGrpSpPr>
        <p:grpSpPr>
          <a:xfrm>
            <a:off x="6173109" y="171707"/>
            <a:ext cx="2337138" cy="2811340"/>
            <a:chOff x="6173109" y="171707"/>
            <a:chExt cx="2337138" cy="2811340"/>
          </a:xfrm>
        </p:grpSpPr>
        <p:pic>
          <p:nvPicPr>
            <p:cNvPr id="8" name="Bildobjekt 7" descr="Blad med pushp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109" y="171707"/>
              <a:ext cx="2337138" cy="2811340"/>
            </a:xfrm>
            <a:prstGeom prst="rect">
              <a:avLst/>
            </a:prstGeom>
          </p:spPr>
        </p:pic>
        <p:sp>
          <p:nvSpPr>
            <p:cNvPr id="6" name="textruta 5"/>
            <p:cNvSpPr txBox="1"/>
            <p:nvPr/>
          </p:nvSpPr>
          <p:spPr>
            <a:xfrm rot="20704745">
              <a:off x="6683848" y="1329792"/>
              <a:ext cx="1361903" cy="1200329"/>
            </a:xfrm>
            <a:prstGeom prst="rect">
              <a:avLst/>
            </a:prstGeom>
            <a:noFill/>
          </p:spPr>
          <p:txBody>
            <a:bodyPr wrap="square" rtlCol="0">
              <a:spAutoFit/>
            </a:bodyPr>
            <a:lstStyle/>
            <a:p>
              <a:pPr algn="ctr"/>
              <a:r>
                <a:rPr lang="sv-SE" sz="7200" dirty="0">
                  <a:latin typeface="Verdana"/>
                  <a:cs typeface="Verdana"/>
                </a:rPr>
                <a:t>66</a:t>
              </a:r>
            </a:p>
          </p:txBody>
        </p:sp>
      </p:grpSp>
      <p:sp>
        <p:nvSpPr>
          <p:cNvPr id="2" name="Rubrik 1"/>
          <p:cNvSpPr>
            <a:spLocks noGrp="1"/>
          </p:cNvSpPr>
          <p:nvPr>
            <p:ph type="title"/>
          </p:nvPr>
        </p:nvSpPr>
        <p:spPr/>
        <p:txBody>
          <a:bodyPr/>
          <a:lstStyle/>
          <a:p>
            <a:r>
              <a:rPr lang="sv-SE" dirty="0"/>
              <a:t>66 dagar för en ny vana</a:t>
            </a:r>
          </a:p>
        </p:txBody>
      </p:sp>
      <p:sp>
        <p:nvSpPr>
          <p:cNvPr id="3" name="Platshållare för innehåll 2"/>
          <p:cNvSpPr>
            <a:spLocks noGrp="1"/>
          </p:cNvSpPr>
          <p:nvPr>
            <p:ph idx="1"/>
          </p:nvPr>
        </p:nvSpPr>
        <p:spPr/>
        <p:txBody>
          <a:bodyPr/>
          <a:lstStyle/>
          <a:p>
            <a:r>
              <a:rPr lang="sv-SE" dirty="0"/>
              <a:t>Det tar i snitt 66 dagar att skapa </a:t>
            </a:r>
            <a:br>
              <a:rPr lang="sv-SE" dirty="0"/>
            </a:br>
            <a:r>
              <a:rPr lang="sv-SE" dirty="0"/>
              <a:t>en ny vana</a:t>
            </a:r>
          </a:p>
          <a:p>
            <a:r>
              <a:rPr lang="sv-SE" dirty="0"/>
              <a:t>Det går snabbare att skapa en lätt vana </a:t>
            </a:r>
            <a:br>
              <a:rPr lang="sv-SE" dirty="0"/>
            </a:br>
            <a:r>
              <a:rPr lang="sv-SE" dirty="0"/>
              <a:t>	</a:t>
            </a:r>
          </a:p>
          <a:p>
            <a:pPr marL="0" indent="0">
              <a:lnSpc>
                <a:spcPct val="70000"/>
              </a:lnSpc>
              <a:spcBef>
                <a:spcPts val="0"/>
              </a:spcBef>
              <a:buNone/>
              <a:tabLst>
                <a:tab pos="355600" algn="l"/>
              </a:tabLst>
            </a:pPr>
            <a:r>
              <a:rPr lang="sv-SE" dirty="0"/>
              <a:t>Till exempel:</a:t>
            </a:r>
          </a:p>
          <a:p>
            <a:pPr marL="347663" lvl="1" indent="-342900"/>
            <a:r>
              <a:rPr lang="sv-SE" sz="2000" dirty="0"/>
              <a:t>Ett glas vatten före frukost, ca 20 dagar</a:t>
            </a:r>
          </a:p>
          <a:p>
            <a:pPr marL="347663" lvl="1" indent="-342900"/>
            <a:r>
              <a:rPr lang="sv-SE" sz="2000" dirty="0"/>
              <a:t>100 </a:t>
            </a:r>
            <a:r>
              <a:rPr lang="sv-SE" sz="2000" dirty="0" err="1"/>
              <a:t>sit-ups</a:t>
            </a:r>
            <a:r>
              <a:rPr lang="sv-SE" sz="2000" dirty="0"/>
              <a:t> om dagen, ca 100 dagar</a:t>
            </a:r>
          </a:p>
          <a:p>
            <a:pPr marL="342900" lvl="1" indent="0">
              <a:buNone/>
            </a:pPr>
            <a:endParaRPr lang="sv-SE" dirty="0"/>
          </a:p>
          <a:p>
            <a:pPr marL="0" lvl="1" indent="0">
              <a:buNone/>
            </a:pPr>
            <a:r>
              <a:rPr lang="sv-SE" sz="1200" dirty="0"/>
              <a:t>Källa: </a:t>
            </a:r>
            <a:r>
              <a:rPr lang="sv-SE" sz="1200" i="1" dirty="0" err="1"/>
              <a:t>European</a:t>
            </a:r>
            <a:r>
              <a:rPr lang="sv-SE" sz="1200" i="1" dirty="0"/>
              <a:t> Journal </a:t>
            </a:r>
            <a:r>
              <a:rPr lang="sv-SE" sz="1200" i="1" dirty="0" err="1"/>
              <a:t>of</a:t>
            </a:r>
            <a:r>
              <a:rPr lang="sv-SE" sz="1200" i="1" dirty="0"/>
              <a:t> Social </a:t>
            </a:r>
            <a:r>
              <a:rPr lang="sv-SE" sz="1200" i="1" dirty="0" err="1"/>
              <a:t>Psychology</a:t>
            </a:r>
            <a:endParaRPr lang="sv-SE" sz="1200" dirty="0"/>
          </a:p>
        </p:txBody>
      </p:sp>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7</a:t>
            </a:fld>
            <a:endParaRPr lang="sv-SE" altLang="sv-SE" dirty="0"/>
          </a:p>
        </p:txBody>
      </p:sp>
    </p:spTree>
    <p:extLst>
      <p:ext uri="{BB962C8B-B14F-4D97-AF65-F5344CB8AC3E}">
        <p14:creationId xmlns:p14="http://schemas.microsoft.com/office/powerpoint/2010/main" val="25288735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Tips för nya goda vanor</a:t>
            </a:r>
          </a:p>
        </p:txBody>
      </p:sp>
      <p:sp>
        <p:nvSpPr>
          <p:cNvPr id="3" name="Platshållare för innehåll 2"/>
          <p:cNvSpPr>
            <a:spLocks noGrp="1"/>
          </p:cNvSpPr>
          <p:nvPr>
            <p:ph idx="1"/>
          </p:nvPr>
        </p:nvSpPr>
        <p:spPr/>
        <p:txBody>
          <a:bodyPr/>
          <a:lstStyle/>
          <a:p>
            <a:r>
              <a:rPr lang="sv-SE" dirty="0"/>
              <a:t>Börja utan ditt dåliga samvete</a:t>
            </a:r>
          </a:p>
          <a:p>
            <a:r>
              <a:rPr lang="sv-SE" dirty="0"/>
              <a:t>Välj något du har lätt för</a:t>
            </a:r>
          </a:p>
          <a:p>
            <a:r>
              <a:rPr lang="sv-SE" dirty="0"/>
              <a:t>Börja med en ny god vana – istället för att ta bort</a:t>
            </a:r>
          </a:p>
          <a:p>
            <a:r>
              <a:rPr lang="sv-SE" dirty="0"/>
              <a:t>Sätt mål som du kan nå</a:t>
            </a:r>
          </a:p>
          <a:p>
            <a:r>
              <a:rPr lang="sv-SE" dirty="0"/>
              <a:t>Ett återfall – en lärdom och en ny chans</a:t>
            </a:r>
          </a:p>
          <a:p>
            <a:r>
              <a:rPr lang="sv-SE" dirty="0"/>
              <a:t>Låt det ta tid</a:t>
            </a:r>
          </a:p>
          <a:p>
            <a:r>
              <a:rPr lang="sv-SE" dirty="0"/>
              <a:t>Belöna dig själv!</a:t>
            </a:r>
          </a:p>
        </p:txBody>
      </p:sp>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8</a:t>
            </a:fld>
            <a:endParaRPr lang="sv-SE" altLang="sv-SE" dirty="0"/>
          </a:p>
        </p:txBody>
      </p:sp>
      <p:pic>
        <p:nvPicPr>
          <p:cNvPr id="6" name="Bildobjekt 5" descr="564673_Grupp_Beloning_redigera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4221088"/>
            <a:ext cx="3142008" cy="1997456"/>
          </a:xfrm>
          <a:prstGeom prst="rect">
            <a:avLst/>
          </a:prstGeom>
          <a:effectLst/>
        </p:spPr>
      </p:pic>
    </p:spTree>
    <p:extLst>
      <p:ext uri="{BB962C8B-B14F-4D97-AF65-F5344CB8AC3E}">
        <p14:creationId xmlns:p14="http://schemas.microsoft.com/office/powerpoint/2010/main" val="32948689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Hitta din motivation</a:t>
            </a:r>
          </a:p>
        </p:txBody>
      </p:sp>
      <p:sp>
        <p:nvSpPr>
          <p:cNvPr id="3" name="Platshållare för innehåll 2"/>
          <p:cNvSpPr>
            <a:spLocks noGrp="1"/>
          </p:cNvSpPr>
          <p:nvPr>
            <p:ph idx="1"/>
          </p:nvPr>
        </p:nvSpPr>
        <p:spPr>
          <a:xfrm>
            <a:off x="628650" y="1825625"/>
            <a:ext cx="8335838" cy="4351338"/>
          </a:xfrm>
        </p:spPr>
        <p:txBody>
          <a:bodyPr/>
          <a:lstStyle/>
          <a:p>
            <a:r>
              <a:rPr lang="sv-SE" dirty="0"/>
              <a:t>Det är viktigt att hitta sin egen motivation </a:t>
            </a:r>
            <a:br>
              <a:rPr lang="sv-SE" dirty="0"/>
            </a:br>
            <a:r>
              <a:rPr lang="sv-SE" dirty="0"/>
              <a:t>till att göra förändringar</a:t>
            </a:r>
          </a:p>
          <a:p>
            <a:r>
              <a:rPr lang="sv-SE" dirty="0"/>
              <a:t>Att ha ett mål, hjälper de dagar det känns trögt:</a:t>
            </a:r>
            <a:br>
              <a:rPr lang="sv-SE" dirty="0"/>
            </a:br>
            <a:r>
              <a:rPr lang="sv-SE" sz="2000" dirty="0"/>
              <a:t>– Kunna vara aktiv med barn eller barnbarn</a:t>
            </a:r>
          </a:p>
          <a:p>
            <a:pPr marL="342900" lvl="1" indent="0">
              <a:buNone/>
            </a:pPr>
            <a:r>
              <a:rPr lang="sv-SE" sz="2000" dirty="0"/>
              <a:t>– Klara sig själv i hemmet</a:t>
            </a:r>
          </a:p>
          <a:p>
            <a:pPr marL="342900" lvl="1" indent="0">
              <a:buNone/>
            </a:pPr>
            <a:r>
              <a:rPr lang="sv-SE" sz="2000" dirty="0"/>
              <a:t>– Fortsätta gå i skogen med hunden</a:t>
            </a:r>
          </a:p>
          <a:p>
            <a:pPr marL="342900" lvl="1" indent="0">
              <a:buNone/>
            </a:pPr>
            <a:r>
              <a:rPr lang="sv-SE" sz="2000" dirty="0"/>
              <a:t>– Fortsätta spela golf</a:t>
            </a:r>
          </a:p>
          <a:p>
            <a:pPr marL="342900" lvl="1" indent="0">
              <a:buNone/>
            </a:pPr>
            <a:endParaRPr lang="sv-SE" sz="2000" dirty="0"/>
          </a:p>
        </p:txBody>
      </p:sp>
      <p:sp>
        <p:nvSpPr>
          <p:cNvPr id="4" name="Platshållare för bildnummer 3"/>
          <p:cNvSpPr>
            <a:spLocks noGrp="1"/>
          </p:cNvSpPr>
          <p:nvPr>
            <p:ph type="sldNum" sz="quarter" idx="12"/>
          </p:nvPr>
        </p:nvSpPr>
        <p:spPr>
          <a:xfrm>
            <a:off x="6457950" y="6237312"/>
            <a:ext cx="2057400" cy="365125"/>
          </a:xfrm>
        </p:spPr>
        <p:txBody>
          <a:bodyPr/>
          <a:lstStyle/>
          <a:p>
            <a:pPr>
              <a:defRPr/>
            </a:pPr>
            <a:fld id="{B74DF666-2EDA-42F8-97B9-8BF26EB6871A}" type="slidenum">
              <a:rPr lang="sv-SE" altLang="sv-SE" smtClean="0"/>
              <a:pPr>
                <a:defRPr/>
              </a:pPr>
              <a:t>9</a:t>
            </a:fld>
            <a:endParaRPr lang="sv-SE" altLang="sv-SE" dirty="0"/>
          </a:p>
        </p:txBody>
      </p:sp>
      <p:pic>
        <p:nvPicPr>
          <p:cNvPr id="5" name="Bildobjekt 4" descr="Vara med barnbar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8144" y="3212976"/>
            <a:ext cx="2286000" cy="27439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17476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C84AB563E8D294D9657D29953D49B20" ma:contentTypeVersion="0" ma:contentTypeDescription="Skapa ett nytt dokument." ma:contentTypeScope="" ma:versionID="5adbf2287b04f9e78f33e48d19e06e37">
  <xsd:schema xmlns:xsd="http://www.w3.org/2001/XMLSchema" xmlns:xs="http://www.w3.org/2001/XMLSchema" xmlns:p="http://schemas.microsoft.com/office/2006/metadata/properties" targetNamespace="http://schemas.microsoft.com/office/2006/metadata/properties" ma:root="true" ma:fieldsID="c73015881dbdfc28186a43cf46a6541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712832-D311-4C40-B2AB-59DA08975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0392626-D0B6-4D05-8053-086D5BC56EE3}">
  <ds:schemaRefs>
    <ds:schemaRef ds:uri="http://purl.org/dc/elements/1.1/"/>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E8B4CBA-9F76-463C-BAD1-B454AA1792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10175</TotalTime>
  <Words>3169</Words>
  <Application>Microsoft Macintosh PowerPoint</Application>
  <PresentationFormat>Bildspel på skärmen (4:3)</PresentationFormat>
  <Paragraphs>435</Paragraphs>
  <Slides>25</Slides>
  <Notes>25</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25</vt:i4>
      </vt:variant>
    </vt:vector>
  </HeadingPairs>
  <TitlesOfParts>
    <vt:vector size="31" baseType="lpstr">
      <vt:lpstr>Arial</vt:lpstr>
      <vt:lpstr>Calibri</vt:lpstr>
      <vt:lpstr>Calibri Light</vt:lpstr>
      <vt:lpstr>Times New Roman</vt:lpstr>
      <vt:lpstr>Verdana</vt:lpstr>
      <vt:lpstr>Office-tema</vt:lpstr>
      <vt:lpstr>PowerPoint-presentation</vt:lpstr>
      <vt:lpstr>Träff 4. Aktiv med KOL</vt:lpstr>
      <vt:lpstr>Konsten att  ta hand om sig själv</vt:lpstr>
      <vt:lpstr>Film om friskvård vid kronisk sjukdom</vt:lpstr>
      <vt:lpstr>Det är jobbigt att må bra…</vt:lpstr>
      <vt:lpstr>Konsten att skapa goda vanor</vt:lpstr>
      <vt:lpstr>66 dagar för en ny vana</vt:lpstr>
      <vt:lpstr>Tips för nya goda vanor</vt:lpstr>
      <vt:lpstr>Hitta din motivation</vt:lpstr>
      <vt:lpstr>Repetition och handlingsplan</vt:lpstr>
      <vt:lpstr>Uppgift 1: Testa dina KOL-kunskaper</vt:lpstr>
      <vt:lpstr>Uppgift 2:  Min plan för att vara Aktiv med KOL</vt:lpstr>
      <vt:lpstr>PowerPoint-presentation</vt:lpstr>
      <vt:lpstr>PowerPoint-presentation</vt:lpstr>
      <vt:lpstr>Som medlem får du:</vt:lpstr>
      <vt:lpstr>Vi gör oss hörda i politiken och vården</vt:lpstr>
      <vt:lpstr>Vi ger dig kunskap, motivation och aktiviteter för en god livsstil och egenvård</vt:lpstr>
      <vt:lpstr>Vi ger dig möjlighet att umgås och må bra tillsammans med andra</vt:lpstr>
      <vt:lpstr>Vi håller dig uppdaterad om medicinsk utveckling, ny behandling &amp; livsstilsfrågor</vt:lpstr>
      <vt:lpstr>Vi satsar på forskning som gör direkt nytta </vt:lpstr>
      <vt:lpstr>Välkommen till oss!</vt:lpstr>
      <vt:lpstr>PowerPoint-presentation</vt:lpstr>
      <vt:lpstr>PowerPoint-presentation</vt:lpstr>
      <vt:lpstr>Uppgift 3: Självskattning – uppföljning </vt:lpstr>
      <vt:lpstr>PowerPoint-presentation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Anki HJ</dc:creator>
  <cp:lastModifiedBy>lisa.lidgren20201@outlook.com</cp:lastModifiedBy>
  <cp:revision>516</cp:revision>
  <cp:lastPrinted>2022-11-17T08:08:41Z</cp:lastPrinted>
  <dcterms:created xsi:type="dcterms:W3CDTF">2007-11-23T10:11:16Z</dcterms:created>
  <dcterms:modified xsi:type="dcterms:W3CDTF">2022-11-17T08:10:47Z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0x0101007C84AB563E8D294D9657D29953D49B20</vt:lpwstr>
  </property>
</Properties>
</file>